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23" r:id="rId2"/>
    <p:sldMasterId id="2147483937" r:id="rId3"/>
    <p:sldMasterId id="2147483954" r:id="rId4"/>
  </p:sldMasterIdLst>
  <p:notesMasterIdLst>
    <p:notesMasterId r:id="rId63"/>
  </p:notesMasterIdLst>
  <p:handoutMasterIdLst>
    <p:handoutMasterId r:id="rId64"/>
  </p:handoutMasterIdLst>
  <p:sldIdLst>
    <p:sldId id="838" r:id="rId5"/>
    <p:sldId id="1026" r:id="rId6"/>
    <p:sldId id="1027" r:id="rId7"/>
    <p:sldId id="1028" r:id="rId8"/>
    <p:sldId id="1029" r:id="rId9"/>
    <p:sldId id="1030" r:id="rId10"/>
    <p:sldId id="938" r:id="rId11"/>
    <p:sldId id="940" r:id="rId12"/>
    <p:sldId id="998" r:id="rId13"/>
    <p:sldId id="999" r:id="rId14"/>
    <p:sldId id="942" r:id="rId15"/>
    <p:sldId id="1000" r:id="rId16"/>
    <p:sldId id="1032" r:id="rId17"/>
    <p:sldId id="977" r:id="rId18"/>
    <p:sldId id="979" r:id="rId19"/>
    <p:sldId id="943" r:id="rId20"/>
    <p:sldId id="959" r:id="rId21"/>
    <p:sldId id="960" r:id="rId22"/>
    <p:sldId id="963" r:id="rId23"/>
    <p:sldId id="981" r:id="rId24"/>
    <p:sldId id="966" r:id="rId25"/>
    <p:sldId id="975" r:id="rId26"/>
    <p:sldId id="974" r:id="rId27"/>
    <p:sldId id="973" r:id="rId28"/>
    <p:sldId id="969" r:id="rId29"/>
    <p:sldId id="970" r:id="rId30"/>
    <p:sldId id="965" r:id="rId31"/>
    <p:sldId id="949" r:id="rId32"/>
    <p:sldId id="944" r:id="rId33"/>
    <p:sldId id="945" r:id="rId34"/>
    <p:sldId id="946" r:id="rId35"/>
    <p:sldId id="954" r:id="rId36"/>
    <p:sldId id="962" r:id="rId37"/>
    <p:sldId id="872" r:id="rId38"/>
    <p:sldId id="953" r:id="rId39"/>
    <p:sldId id="957" r:id="rId40"/>
    <p:sldId id="985" r:id="rId41"/>
    <p:sldId id="987" r:id="rId42"/>
    <p:sldId id="986" r:id="rId43"/>
    <p:sldId id="1002" r:id="rId44"/>
    <p:sldId id="1001" r:id="rId45"/>
    <p:sldId id="950" r:id="rId46"/>
    <p:sldId id="951" r:id="rId47"/>
    <p:sldId id="976" r:id="rId48"/>
    <p:sldId id="952" r:id="rId49"/>
    <p:sldId id="948" r:id="rId50"/>
    <p:sldId id="1004" r:id="rId51"/>
    <p:sldId id="1005" r:id="rId52"/>
    <p:sldId id="1006" r:id="rId53"/>
    <p:sldId id="1008" r:id="rId54"/>
    <p:sldId id="1014" r:id="rId55"/>
    <p:sldId id="1016" r:id="rId56"/>
    <p:sldId id="1018" r:id="rId57"/>
    <p:sldId id="1019" r:id="rId58"/>
    <p:sldId id="1022" r:id="rId59"/>
    <p:sldId id="1024" r:id="rId60"/>
    <p:sldId id="1025" r:id="rId61"/>
    <p:sldId id="1031" r:id="rId62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336600"/>
    <a:srgbClr val="804000"/>
    <a:srgbClr val="FFFFCC"/>
    <a:srgbClr val="CC3300"/>
    <a:srgbClr val="333333"/>
    <a:srgbClr val="4D4D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8" autoAdjust="0"/>
    <p:restoredTop sz="99577" autoAdjust="0"/>
  </p:normalViewPr>
  <p:slideViewPr>
    <p:cSldViewPr>
      <p:cViewPr>
        <p:scale>
          <a:sx n="100" d="100"/>
          <a:sy n="100" d="100"/>
        </p:scale>
        <p:origin x="632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304" y="-9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2CF09CE-F8C8-47C0-917A-93A248A2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fld id="{53291A97-5C87-4340-AA16-B21AD01AA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9051-1B5E-4D50-99A0-1C0E1D0EE312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49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400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05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9A121-C9A1-4087-BF09-F25B6C03601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90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69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38C27-F540-403D-B0A6-3ED1633E5F9E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64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38C27-F540-403D-B0A6-3ED1633E5F9E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16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261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6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626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6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85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5900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017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495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964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766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78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849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74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60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22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512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13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279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750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38C27-F540-403D-B0A6-3ED1633E5F9E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11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798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6417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559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3703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768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892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679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877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249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11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0226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4857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4881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9730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8AF8-2763-4EF0-A05F-13F697E94FC5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368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9051-1B5E-4D50-99A0-1C0E1D0EE312}" type="slidenum">
              <a:rPr lang="en-US" smtClean="0"/>
              <a:pPr/>
              <a:t>49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792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9CDE3-8B8B-437D-9447-B6F97FCAE1F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3741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3ED25-F165-4CC4-8656-7905AC30DC4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97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76913-A68B-4B7C-9448-3F2BC2C7BD71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417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0C9BD-0E1E-44AB-8A7F-886841791F6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385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57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798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58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06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4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36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78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ground our approach in an example domain, I’ll first introduce the SBLS problem.</a:t>
            </a:r>
            <a:r>
              <a:rPr lang="en-US" baseline="0" dirty="0" smtClean="0"/>
              <a:t> Some of you might be familiar with this combinatorial structure. First, it’s a Latin square, namely a square grid in which each symbol appears exactly once in each row and column. Moreover, 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4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8B38AA-BBF1-4405-A437-879C3EDAA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73B16A-CDC2-4D8B-8E77-24EDF3565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0BA335-7B11-41D1-B367-159803E86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53FFFB3-4340-4BF8-8311-80672D0A1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5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9C88214-D4AB-43C4-AA8B-A9295F5C1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E60CC2-1877-406F-ABAC-99B8FE8A7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2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5210E0A-AF4D-4DB5-81D7-2FAB865D8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3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B287F9A-205C-4F84-9740-FD04D59F7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1CA9EB2-EF77-40F3-8FD1-DEE628132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C872F3-B1FE-40BC-B526-4B95871E1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A3682DB-820B-4C9C-B4B7-331AC522B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3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002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2AAFAF6-3CA1-4A9E-AA40-348BB6CE2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1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1" y="1600200"/>
            <a:ext cx="8382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E00C56-4921-4C59-8927-7EDBD910D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3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6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4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93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7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6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7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5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0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7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97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3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13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7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2FE0-0332-4FEF-9C1F-6DE120B5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4D86-672B-48F6-8224-59810E59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3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4396-C47A-4438-949C-4B41884E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3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9E7A-800B-4C35-84A5-6896BCA7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ABE8-D5D0-49A9-9A00-D7685E53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3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1C88-B858-4CB0-A183-DC4CFA0A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4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4322-0291-4C8B-A746-88111F15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4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F15-995B-4B3D-AFFE-5E22E77C3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9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6186-C7A7-4F23-82A4-D6F9D510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6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72FC-9792-4A57-B5D1-A5DB285B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3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570C-ABB2-49A1-9F89-DC679EDB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F903-C6E2-4B8D-BABD-8DCFD631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1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9440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54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66D6-D9AA-4A6F-885C-3C3A1848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8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theme" Target="../theme/theme4.xml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68DEC2AD-5E24-43A5-9667-8FEEC61FA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E5296E51-6A91-4F9B-A7CD-D0157EAFBDA9}" type="slidenum">
              <a:rPr lang="en-US">
                <a:ea typeface="ＭＳ Ｐゴシック" charset="0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9223" name="Line 8"/>
          <p:cNvSpPr>
            <a:spLocks noChangeShapeType="1"/>
          </p:cNvSpPr>
          <p:nvPr userDrawn="1"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algn="l"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224" name="Line 9"/>
          <p:cNvSpPr>
            <a:spLocks noChangeShapeType="1"/>
          </p:cNvSpPr>
          <p:nvPr userDrawn="1"/>
        </p:nvSpPr>
        <p:spPr bwMode="auto">
          <a:xfrm>
            <a:off x="304800" y="1371600"/>
            <a:ext cx="4953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algn="l" eaLnBrk="1" hangingPunct="1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20489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89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153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305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458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61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t>Feb 26, 2010</a:t>
            </a:r>
            <a:endParaRPr lang="en-US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68DEC2AD-5E24-43A5-9667-8FEEC61FAC45}" type="slidenum"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4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CF2F4C59-8566-45E1-A842-0EF9862D93ED}" type="slidenum">
              <a:rPr lang="en-US">
                <a:ea typeface="ＭＳ Ｐゴシック" charset="0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 userDrawn="1"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 userDrawn="1"/>
        </p:nvSpPr>
        <p:spPr bwMode="auto">
          <a:xfrm>
            <a:off x="304800" y="1371600"/>
            <a:ext cx="4953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8201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9863" y="285750"/>
            <a:ext cx="1116012" cy="733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tiff"/><Relationship Id="rId6" Type="http://schemas.openxmlformats.org/officeDocument/2006/relationships/image" Target="../media/image44.tif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8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1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2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763000" cy="1470025"/>
          </a:xfrm>
        </p:spPr>
        <p:txBody>
          <a:bodyPr/>
          <a:lstStyle/>
          <a:p>
            <a:pPr algn="ctr"/>
            <a:r>
              <a:rPr lang="en-US" sz="3600" b="1" cap="small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Crowdsourcing Insights into Problem</a:t>
            </a:r>
            <a:br>
              <a:rPr lang="en-US" sz="3600" b="1" cap="small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</a:br>
            <a:r>
              <a:rPr lang="en-US" sz="3600" b="1" cap="small" dirty="0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Structure for </a:t>
            </a:r>
            <a:r>
              <a:rPr lang="en-US" sz="3600" b="1" cap="small" smtClean="0">
                <a:solidFill>
                  <a:srgbClr val="FF0000"/>
                </a:solidFill>
                <a:latin typeface="Times" pitchFamily="18" charset="0"/>
                <a:cs typeface="Times New Roman" pitchFamily="18" charset="0"/>
              </a:rPr>
              <a:t>Scientific Discovery</a:t>
            </a:r>
            <a:endParaRPr lang="en-US" sz="3600" b="1" cap="small" dirty="0">
              <a:solidFill>
                <a:srgbClr val="FF0000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8435" name="Subtitle 6"/>
          <p:cNvSpPr>
            <a:spLocks noGrp="1"/>
          </p:cNvSpPr>
          <p:nvPr>
            <p:ph type="subTitle" idx="1"/>
          </p:nvPr>
        </p:nvSpPr>
        <p:spPr>
          <a:xfrm>
            <a:off x="3124200" y="3581400"/>
            <a:ext cx="5562600" cy="2895600"/>
          </a:xfrm>
        </p:spPr>
        <p:txBody>
          <a:bodyPr/>
          <a:lstStyle/>
          <a:p>
            <a:pPr>
              <a:tabLst>
                <a:tab pos="573088" algn="l"/>
              </a:tabLst>
            </a:pP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Bart Selman</a:t>
            </a:r>
          </a:p>
          <a:p>
            <a:pPr>
              <a:tabLst>
                <a:tab pos="573088" algn="l"/>
              </a:tabLst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Carla P. Gomes</a:t>
            </a:r>
          </a:p>
          <a:p>
            <a:pPr>
              <a:tabLst>
                <a:tab pos="573088" algn="l"/>
              </a:tabLst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Ronan Le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Bras (now @ AI2)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tabLst>
                <a:tab pos="573088" algn="l"/>
              </a:tabLst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Stefano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Ermon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(now @ Stanford)</a:t>
            </a:r>
          </a:p>
          <a:p>
            <a:pPr>
              <a:tabLst>
                <a:tab pos="573088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tabLst>
                <a:tab pos="573088" algn="l"/>
              </a:tabLs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73088" algn="l"/>
              </a:tabLst>
            </a:pPr>
            <a:endParaRPr lang="en-US" dirty="0" smtClean="0"/>
          </a:p>
          <a:p>
            <a:pPr>
              <a:tabLst>
                <a:tab pos="573088" algn="l"/>
              </a:tabLst>
            </a:pPr>
            <a:endParaRPr lang="en-US" dirty="0" smtClean="0"/>
          </a:p>
          <a:p>
            <a:pPr>
              <a:tabLst>
                <a:tab pos="573088" algn="l"/>
              </a:tabLs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810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Finding SBLS is very hard.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52982"/>
              </p:ext>
            </p:extLst>
          </p:nvPr>
        </p:nvGraphicFramePr>
        <p:xfrm>
          <a:off x="381000" y="1676400"/>
          <a:ext cx="8305801" cy="2514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2319"/>
                <a:gridCol w="906089"/>
                <a:gridCol w="1001170"/>
                <a:gridCol w="3076223"/>
              </a:tblGrid>
              <a:tr h="4866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Approach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Time (s)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Constraint Programming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(CP)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[Gomes and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Sellmann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CP’04]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IDWalk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metaheuristic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Neveu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CP’04]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Self-symmetry-based Streamlined CP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5,434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[Gomes and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Sellmann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CP’04]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Composition-based Streamlined CP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107K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[Gomes and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Sellmann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CP’04]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Streamlined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Local Search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[Smith et al., IJCAI’05]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891" y="4648200"/>
            <a:ext cx="8892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Approach: use lots of problem specific structure to guide search.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Earlier known designs, only up to order 6.</a:t>
            </a:r>
          </a:p>
          <a:p>
            <a:r>
              <a:rPr lang="en-US" sz="2000" b="1" dirty="0" smtClean="0">
                <a:solidFill>
                  <a:srgbClr val="336600"/>
                </a:solidFill>
              </a:rPr>
              <a:t>The balancing condition (of each pair!) makes the problem *very* hard.</a:t>
            </a:r>
            <a:endParaRPr lang="en-US" sz="20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35x35SB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4953000" cy="495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0424" y="304800"/>
            <a:ext cx="688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Largest ever found 35x35 --- 330 </a:t>
            </a:r>
            <a:r>
              <a:rPr lang="en-US" sz="2400" b="1" dirty="0" err="1" smtClean="0"/>
              <a:t>hrs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cpu</a:t>
            </a:r>
            <a:r>
              <a:rPr lang="en-US" sz="2400" b="1" dirty="0" smtClean="0"/>
              <a:t> time.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59475" cy="609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work: 50x50 in &lt;&lt; 1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429000" y="2743200"/>
            <a:ext cx="2438400" cy="685800"/>
          </a:xfrm>
        </p:spPr>
        <p:txBody>
          <a:bodyPr/>
          <a:lstStyle/>
          <a:p>
            <a:pPr>
              <a:buFontTx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B1436-4AB8-427D-A46F-4865EC949579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143000" y="1295400"/>
            <a:ext cx="5257800" cy="5252558"/>
            <a:chOff x="0" y="1066800"/>
            <a:chExt cx="9553576" cy="95440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66800"/>
              <a:ext cx="9544049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14825"/>
              <a:ext cx="9553576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553325"/>
              <a:ext cx="955357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6781800" y="2905780"/>
            <a:ext cx="116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168" y="3886200"/>
            <a:ext cx="21728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(Nothing special</a:t>
            </a:r>
          </a:p>
          <a:p>
            <a:r>
              <a:rPr lang="en-US" b="1" dirty="0" smtClean="0"/>
              <a:t>about 50x50.</a:t>
            </a:r>
          </a:p>
          <a:p>
            <a:r>
              <a:rPr lang="en-US" b="1" dirty="0"/>
              <a:t>W</a:t>
            </a:r>
            <a:r>
              <a:rPr lang="en-US" b="1" dirty="0" smtClean="0"/>
              <a:t>e can do</a:t>
            </a:r>
          </a:p>
          <a:p>
            <a:r>
              <a:rPr lang="en-US" b="1" dirty="0" smtClean="0"/>
              <a:t>10Kx10K</a:t>
            </a:r>
          </a:p>
          <a:p>
            <a:r>
              <a:rPr lang="en-US" b="1" dirty="0" smtClean="0"/>
              <a:t>in a few seconds.)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6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35x35SB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90800"/>
            <a:ext cx="3810000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0200" y="1524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Gedanken</a:t>
            </a:r>
            <a:r>
              <a:rPr lang="en-US" sz="2400" b="1" dirty="0" smtClean="0">
                <a:solidFill>
                  <a:srgbClr val="FF0000"/>
                </a:solidFill>
              </a:rPr>
              <a:t> Experiment: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Given that a constructive algorithm (given any size n) exists, how would you find it? </a:t>
            </a:r>
            <a:r>
              <a:rPr lang="en-US" sz="2400" b="1" dirty="0" err="1" smtClean="0">
                <a:solidFill>
                  <a:srgbClr val="FF0000"/>
                </a:solidFill>
              </a:rPr>
              <a:t>Hwk</a:t>
            </a:r>
            <a:r>
              <a:rPr lang="mr-IN" sz="2400" b="1" dirty="0" smtClean="0">
                <a:solidFill>
                  <a:srgbClr val="FF0000"/>
                </a:solidFill>
              </a:rPr>
              <a:t>…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(Can use SAT solver.)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091" y="457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(here)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FAC25-7EDB-4B3C-933C-A79D14F9B66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27"/>
          <p:cNvSpPr>
            <a:spLocks noChangeArrowheads="1"/>
          </p:cNvSpPr>
          <p:nvPr/>
        </p:nvSpPr>
        <p:spPr bwMode="auto">
          <a:xfrm>
            <a:off x="685800" y="1349375"/>
            <a:ext cx="77724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 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Example Domain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Proposed Framework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Overview of Streamlined Search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Taking advantage of Human Insights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Description and Overview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Human-guided Streamlined Search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Spatially-balanced Latin square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Conclusions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FAC25-7EDB-4B3C-933C-A79D14F9B66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27"/>
          <p:cNvSpPr>
            <a:spLocks noChangeArrowheads="1"/>
          </p:cNvSpPr>
          <p:nvPr/>
        </p:nvSpPr>
        <p:spPr bwMode="auto">
          <a:xfrm>
            <a:off x="685800" y="1349375"/>
            <a:ext cx="77724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Motivation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Example Domain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Proposed Framework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Overview of Streamlined Search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Taking advantage of Human Insights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Description and Overview</a:t>
            </a:r>
          </a:p>
          <a:p>
            <a:pPr lvl="1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GUI for Human-guided Streamlined Search</a:t>
            </a:r>
            <a:endParaRPr lang="en-US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Spatially-balanced Latin square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sz="24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Conclusions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Proposed Framework: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800" dirty="0" smtClean="0">
                <a:latin typeface="Times" pitchFamily="18" charset="0"/>
              </a:rPr>
              <a:t>Overview of Streamlined Combinatorial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81000" y="1234270"/>
            <a:ext cx="8763000" cy="65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Goal:</a:t>
            </a:r>
          </a:p>
          <a:p>
            <a:pPr lvl="1" algn="l">
              <a:spcBef>
                <a:spcPts val="600"/>
              </a:spcBef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Exploit the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structure of some solutions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boost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effectiveness of the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propagation mechanisms.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Underlying Observation:</a:t>
            </a:r>
          </a:p>
          <a:p>
            <a:pPr lvl="1" algn="l">
              <a:spcBef>
                <a:spcPts val="600"/>
              </a:spcBef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When one insists on maintaining the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full solution set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there is a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hard practical limit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on the effectiveness of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constraint propagation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methods. Often, there is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 compact representation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 all the solutions.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Underlying Conjecture:</a:t>
            </a:r>
          </a:p>
          <a:p>
            <a:pPr lvl="1" algn="l">
              <a:spcBef>
                <a:spcPts val="600"/>
              </a:spcBef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For many intricate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combinatorial problems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– if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solutions exist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– there will often be (highly)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regular ones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we find such solutions?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Overview of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066800"/>
          <a:ext cx="65627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Bitmap Image" r:id="rId4" imgW="8580952" imgH="5257143" progId="Paint.Picture">
                  <p:embed/>
                </p:oleObj>
              </mc:Choice>
              <mc:Fallback>
                <p:oleObj name="Bitmap Image" r:id="rId4" imgW="8580952" imgH="5257143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65627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411537"/>
            <a:ext cx="23622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substantially smaller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complement P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it will benefit from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stronger filtering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thereafter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3200" y="5092700"/>
            <a:ext cx="4267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Streamlined Search: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branching mechanisms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(by adding constraints based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properties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levels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search tree.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6367046"/>
            <a:ext cx="300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Gomes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Sellmann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CP’04]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Assert</a:t>
            </a:r>
          </a:p>
          <a:p>
            <a:r>
              <a:rPr lang="en-US" b="1" dirty="0"/>
              <a:t>g</a:t>
            </a:r>
            <a:r>
              <a:rPr lang="en-US" b="1" dirty="0" smtClean="0"/>
              <a:t>lobal property S</a:t>
            </a:r>
          </a:p>
          <a:p>
            <a:r>
              <a:rPr lang="en-US" b="1" dirty="0" smtClean="0"/>
              <a:t>(a “streamliner”)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Taking advantage of Human Insights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81000" y="1234270"/>
            <a:ext cx="8534400" cy="553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Recognizing Patterns and Regularities: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6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Correcting Irregularities: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6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Generalizing / Formalizing Regularities: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1852613" cy="17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52600"/>
            <a:ext cx="1600200" cy="161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4400" y="198120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[Source: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Marijn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J.H.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Heule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2009, in work on van der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Waerden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numbers]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-Point Star 12"/>
          <p:cNvSpPr/>
          <p:nvPr/>
        </p:nvSpPr>
        <p:spPr bwMode="auto">
          <a:xfrm>
            <a:off x="1524000" y="3756624"/>
            <a:ext cx="838200" cy="838200"/>
          </a:xfrm>
          <a:prstGeom prst="star7">
            <a:avLst>
              <a:gd name="adj" fmla="val 21806"/>
              <a:gd name="hf" fmla="val 102572"/>
              <a:gd name="vf" fmla="val 1052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rot="12698161">
            <a:off x="1807320" y="3794235"/>
            <a:ext cx="367634" cy="484257"/>
          </a:xfrm>
          <a:prstGeom prst="triangle">
            <a:avLst>
              <a:gd name="adj" fmla="val 5298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 bwMode="auto">
          <a:xfrm flipH="1" flipV="1">
            <a:off x="1947990" y="3747448"/>
            <a:ext cx="326650" cy="179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7-Point Star 19"/>
          <p:cNvSpPr/>
          <p:nvPr/>
        </p:nvSpPr>
        <p:spPr bwMode="auto">
          <a:xfrm>
            <a:off x="3352800" y="3756624"/>
            <a:ext cx="838200" cy="838200"/>
          </a:xfrm>
          <a:prstGeom prst="star7">
            <a:avLst>
              <a:gd name="adj" fmla="val 21806"/>
              <a:gd name="hf" fmla="val 102572"/>
              <a:gd name="vf" fmla="val 1052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729552" y="4061424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743200" y="5464792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600200" y="5236192"/>
          <a:ext cx="762000" cy="74295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429000" y="5236192"/>
          <a:ext cx="1016000" cy="99060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2540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43000" y="5970896"/>
            <a:ext cx="179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Cyclic Latin square of order 3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6197025"/>
            <a:ext cx="179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Cyclic Latin square of order 4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Proposed Framework: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800" dirty="0" smtClean="0">
                <a:latin typeface="Times" pitchFamily="18" charset="0"/>
              </a:rPr>
              <a:t>Formal Description and Overview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438650" cy="5046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Motivation: Automated Scientific Discovery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04800" y="1470661"/>
            <a:ext cx="8382000" cy="39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Can we use modern automated reasoning tools for scientific discovery? </a:t>
            </a:r>
          </a:p>
          <a:p>
            <a:pPr lvl="1" algn="l">
              <a:spcBef>
                <a:spcPts val="600"/>
              </a:spcBef>
            </a:pPr>
            <a:endParaRPr lang="en-US" sz="22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Science and scientific discovery are arguably among the most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impressive demonstrations of human intelligence.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 will consider two areas: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Finite Mathematics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Materials Science</a:t>
            </a:r>
            <a:endParaRPr lang="en-US" sz="20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Overview Approach --- </a:t>
            </a:r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Mimics </a:t>
            </a:r>
            <a:r>
              <a:rPr lang="en-US" sz="2800" b="1" dirty="0" err="1" smtClean="0">
                <a:solidFill>
                  <a:srgbClr val="FF0000"/>
                </a:solidFill>
                <a:latin typeface="Times" pitchFamily="18" charset="0"/>
              </a:rPr>
              <a:t>Alg</a:t>
            </a:r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 Discovery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438650" cy="50466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697104" y="804072"/>
            <a:ext cx="441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endParaRPr lang="en-US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342900" lvl="0" indent="-342900" algn="l" eaLnBrk="1" hangingPunct="1">
              <a:spcBef>
                <a:spcPts val="1200"/>
              </a:spcBef>
              <a:spcAft>
                <a:spcPts val="300"/>
              </a:spcAft>
              <a:buAutoNum type="arabicParenR"/>
            </a:pP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Analyze 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smaller size solutions, and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conjecture potential regularities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 in the solutions. (Human insight.) </a:t>
            </a:r>
          </a:p>
          <a:p>
            <a:pPr marL="342900" lvl="0" indent="-342900" algn="l" eaLnBrk="1" hangingPunct="1">
              <a:spcBef>
                <a:spcPts val="1200"/>
              </a:spcBef>
              <a:spcAft>
                <a:spcPts val="300"/>
              </a:spcAft>
              <a:buAutoNum type="arabicParenR"/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Validate through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streamlining 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the observed regularities. </a:t>
            </a:r>
          </a:p>
          <a:p>
            <a:pPr marL="342900" lvl="0" indent="-342900" algn="l" eaLnBrk="1" hangingPunct="1">
              <a:spcBef>
                <a:spcPts val="1200"/>
              </a:spcBef>
              <a:spcAft>
                <a:spcPts val="300"/>
              </a:spcAft>
              <a:buAutoNum type="arabicParenR"/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If the streamlined search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does not give a larger size solution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, the proposed regularity is quite likely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accidental 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and one looks for a new pattern in the small scale solutions.</a:t>
            </a:r>
          </a:p>
          <a:p>
            <a:pPr marL="342900" lvl="0" indent="-342900" algn="l" eaLnBrk="1" hangingPunct="1">
              <a:spcBef>
                <a:spcPts val="1200"/>
              </a:spcBef>
              <a:spcAft>
                <a:spcPts val="300"/>
              </a:spcAft>
              <a:buAutoNum type="arabicParenR"/>
            </a:pP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Otherwise, one proceeds by generating a number of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new solutions 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that all contain the proposed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structural regularity 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and are used to expand the solution set and to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</a:rPr>
              <a:t>reveal new regularities</a:t>
            </a:r>
            <a:r>
              <a:rPr lang="en-US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710752" y="12954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lt1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710752" y="2321256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 pitchFamily="18" charset="0"/>
              </a:rPr>
              <a:t>2</a:t>
            </a:r>
            <a:endParaRPr lang="en-US" sz="1500" b="1" dirty="0" smtClean="0">
              <a:solidFill>
                <a:schemeClr val="lt1"/>
              </a:solidFill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697104" y="30480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lt1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697104" y="4620904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 pitchFamily="18" charset="0"/>
              </a:rPr>
              <a:t>4</a:t>
            </a:r>
            <a:endParaRPr lang="en-US" sz="1500" b="1" dirty="0" smtClean="0">
              <a:solidFill>
                <a:schemeClr val="lt1"/>
              </a:solidFill>
              <a:latin typeface="Times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lt1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47048" y="3303896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 pitchFamily="18" charset="0"/>
              </a:rPr>
              <a:t>4</a:t>
            </a:r>
            <a:endParaRPr lang="en-US" sz="1500" b="1" dirty="0" smtClean="0">
              <a:solidFill>
                <a:schemeClr val="lt1"/>
              </a:solidFill>
              <a:latin typeface="Times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800" y="38100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lt1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18448" y="2500952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 pitchFamily="18" charset="0"/>
              </a:rPr>
              <a:t>2</a:t>
            </a:r>
            <a:endParaRPr lang="en-US" sz="1500" b="1" dirty="0" smtClean="0">
              <a:solidFill>
                <a:schemeClr val="lt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b="1" i="1" dirty="0" smtClean="0">
                <a:solidFill>
                  <a:srgbClr val="C00000"/>
                </a:solidFill>
                <a:latin typeface="Times" pitchFamily="18" charset="0"/>
              </a:rPr>
              <a:t>3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b="1" dirty="0" smtClean="0">
                <a:solidFill>
                  <a:srgbClr val="C00000"/>
                </a:solidFill>
                <a:latin typeface="Times" pitchFamily="18" charset="0"/>
              </a:rPr>
              <a:t>{}</a:t>
            </a:r>
            <a:endParaRPr lang="en-US" sz="1400" b="1" i="1" dirty="0" smtClean="0">
              <a:solidFill>
                <a:srgbClr val="C0000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315200" y="1600200"/>
            <a:ext cx="12954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352800" y="1600200"/>
            <a:ext cx="25146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 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b="1" i="1" dirty="0" smtClean="0">
                <a:solidFill>
                  <a:schemeClr val="accent6"/>
                </a:solidFill>
                <a:latin typeface="Times" pitchFamily="18" charset="0"/>
              </a:rPr>
              <a:t>3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1600200"/>
            <a:ext cx="12954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52800" y="1600200"/>
            <a:ext cx="25146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lowest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</a:t>
            </a:r>
            <a:r>
              <a:rPr lang="en-US" sz="1500" b="1" i="1" dirty="0" smtClean="0">
                <a:latin typeface="Times" pitchFamily="18" charset="0"/>
              </a:rPr>
              <a:t> 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ounded Rectangle 7"/>
          <p:cNvSpPr/>
          <p:nvPr/>
        </p:nvSpPr>
        <p:spPr>
          <a:xfrm>
            <a:off x="16325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Conjecture new streamliners</a:t>
            </a:r>
          </a:p>
        </p:txBody>
      </p:sp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5400000">
            <a:off x="3138243" y="3337334"/>
            <a:ext cx="762000" cy="1944624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56000"/>
              </a:srgb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65931" y="40290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solutions}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17" name="Shape 16"/>
          <p:cNvCxnSpPr>
            <a:stCxn id="8" idx="2"/>
            <a:endCxn id="5" idx="1"/>
          </p:cNvCxnSpPr>
          <p:nvPr/>
        </p:nvCxnSpPr>
        <p:spPr>
          <a:xfrm rot="5400000" flipH="1" flipV="1">
            <a:off x="2166693" y="3965984"/>
            <a:ext cx="1790700" cy="1030224"/>
          </a:xfrm>
          <a:prstGeom prst="bentConnector4">
            <a:avLst>
              <a:gd name="adj1" fmla="val -30128"/>
              <a:gd name="adj2" fmla="val -110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1404732" y="5452646"/>
            <a:ext cx="26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streamliners, increase </a:t>
            </a:r>
            <a:r>
              <a:rPr lang="en-US" sz="1600" i="1" dirty="0">
                <a:solidFill>
                  <a:srgbClr val="002060"/>
                </a:solidFill>
                <a:latin typeface="Times" pitchFamily="18" charset="0"/>
              </a:rPr>
              <a:t>n</a:t>
            </a:r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b="1" i="1" dirty="0" smtClean="0">
                <a:solidFill>
                  <a:srgbClr val="C00000"/>
                </a:solidFill>
                <a:latin typeface="Times" pitchFamily="18" charset="0"/>
              </a:rPr>
              <a:t>5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7486650" y="1676400"/>
            <a:ext cx="895350" cy="895350"/>
            <a:chOff x="7239000" y="1676400"/>
            <a:chExt cx="895350" cy="8953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/>
          <p:nvPr/>
        </p:nvGrpSpPr>
        <p:grpSpPr>
          <a:xfrm>
            <a:off x="5638800" y="3276600"/>
            <a:ext cx="895350" cy="895350"/>
            <a:chOff x="7239000" y="1676400"/>
            <a:chExt cx="895350" cy="8953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2" name="Straight Arrow Connector 31"/>
          <p:cNvCxnSpPr/>
          <p:nvPr/>
        </p:nvCxnSpPr>
        <p:spPr bwMode="auto">
          <a:xfrm flipV="1">
            <a:off x="6553200" y="2667000"/>
            <a:ext cx="685800" cy="685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7315200" y="1600200"/>
            <a:ext cx="12954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124200" y="1600200"/>
            <a:ext cx="28956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0808" y="1676400"/>
            <a:ext cx="1887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Symmetric, Cyclic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5400000">
            <a:off x="3138243" y="3337334"/>
            <a:ext cx="762000" cy="1944624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 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ounded Rectangle 7"/>
          <p:cNvSpPr/>
          <p:nvPr/>
        </p:nvSpPr>
        <p:spPr>
          <a:xfrm>
            <a:off x="16325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Conjecture new streamliners</a:t>
            </a:r>
            <a:endParaRPr lang="en-US" sz="1500" b="1" dirty="0">
              <a:latin typeface="Times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4107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Strengthen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11" name="Straight Arrow Connector 10"/>
          <p:cNvCxnSpPr>
            <a:stCxn id="5" idx="2"/>
            <a:endCxn id="9" idx="0"/>
          </p:cNvCxnSpPr>
          <p:nvPr/>
        </p:nvCxnSpPr>
        <p:spPr>
          <a:xfrm rot="5400000">
            <a:off x="4109031" y="4308122"/>
            <a:ext cx="762000" cy="3048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56000"/>
              </a:srgb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65931" y="40290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solutions}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1074" y="4318790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{time-out}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17" name="Shape 16"/>
          <p:cNvCxnSpPr>
            <a:stCxn id="8" idx="2"/>
            <a:endCxn id="5" idx="1"/>
          </p:cNvCxnSpPr>
          <p:nvPr/>
        </p:nvCxnSpPr>
        <p:spPr>
          <a:xfrm rot="5400000" flipH="1" flipV="1">
            <a:off x="2166693" y="3965984"/>
            <a:ext cx="1790700" cy="1030224"/>
          </a:xfrm>
          <a:prstGeom prst="bentConnector4">
            <a:avLst>
              <a:gd name="adj1" fmla="val -30128"/>
              <a:gd name="adj2" fmla="val -110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1404732" y="5452646"/>
            <a:ext cx="26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streamliners, increase </a:t>
            </a:r>
            <a:r>
              <a:rPr lang="en-US" sz="1600" i="1" dirty="0">
                <a:solidFill>
                  <a:srgbClr val="002060"/>
                </a:solidFill>
                <a:latin typeface="Times" pitchFamily="18" charset="0"/>
              </a:rPr>
              <a:t>n</a:t>
            </a:r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20" name="Shape 19"/>
          <p:cNvCxnSpPr>
            <a:stCxn id="9" idx="2"/>
            <a:endCxn id="5" idx="1"/>
          </p:cNvCxnSpPr>
          <p:nvPr/>
        </p:nvCxnSpPr>
        <p:spPr>
          <a:xfrm rot="5400000" flipH="1">
            <a:off x="3137481" y="4025420"/>
            <a:ext cx="1790700" cy="911352"/>
          </a:xfrm>
          <a:prstGeom prst="bentConnector4">
            <a:avLst>
              <a:gd name="adj1" fmla="val -30128"/>
              <a:gd name="adj2" fmla="val 3391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i="1" dirty="0" smtClean="0">
                <a:solidFill>
                  <a:schemeClr val="accent6"/>
                </a:solidFill>
                <a:latin typeface="Times" pitchFamily="18" charset="0"/>
              </a:rPr>
              <a:t>5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</a:t>
            </a:r>
            <a:r>
              <a:rPr lang="en-US" sz="1400" b="1" dirty="0" smtClean="0">
                <a:solidFill>
                  <a:srgbClr val="C00000"/>
                </a:solidFill>
                <a:latin typeface="Times" pitchFamily="18" charset="0"/>
              </a:rPr>
              <a:t>Symmetric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7486650" y="1676400"/>
            <a:ext cx="895350" cy="895350"/>
            <a:chOff x="7239000" y="1676400"/>
            <a:chExt cx="895350" cy="8953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/>
          <p:nvPr/>
        </p:nvSpPr>
        <p:spPr bwMode="auto">
          <a:xfrm>
            <a:off x="7315200" y="1600200"/>
            <a:ext cx="12954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124200" y="1600200"/>
            <a:ext cx="28956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6040" y="1676400"/>
            <a:ext cx="18565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{Symmetric, Cyclic}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 bwMode="auto">
          <a:xfrm>
            <a:off x="228600" y="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Proposed Framework for Human-guided Streamlined Search 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Overview on the </a:t>
            </a:r>
            <a:r>
              <a:rPr kumimoji="0" lang="en-US" sz="23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SBLS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problem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 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ounded Rectangle 7"/>
          <p:cNvSpPr/>
          <p:nvPr/>
        </p:nvSpPr>
        <p:spPr>
          <a:xfrm>
            <a:off x="16325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Conjecture new streamliners</a:t>
            </a:r>
          </a:p>
        </p:txBody>
      </p:sp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5400000">
            <a:off x="3138243" y="3337334"/>
            <a:ext cx="762000" cy="1944624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56000"/>
              </a:srgb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65931" y="40290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solutions}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17" name="Shape 16"/>
          <p:cNvCxnSpPr>
            <a:stCxn id="8" idx="2"/>
            <a:endCxn id="5" idx="1"/>
          </p:cNvCxnSpPr>
          <p:nvPr/>
        </p:nvCxnSpPr>
        <p:spPr>
          <a:xfrm rot="5400000" flipH="1" flipV="1">
            <a:off x="2166693" y="3965984"/>
            <a:ext cx="1790700" cy="1030224"/>
          </a:xfrm>
          <a:prstGeom prst="bentConnector4">
            <a:avLst>
              <a:gd name="adj1" fmla="val -30128"/>
              <a:gd name="adj2" fmla="val -110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1404732" y="5452646"/>
            <a:ext cx="26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streamliners, increase n}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b="1" i="1" dirty="0" smtClean="0">
                <a:solidFill>
                  <a:srgbClr val="C00000"/>
                </a:solidFill>
                <a:latin typeface="Times" pitchFamily="18" charset="0"/>
              </a:rPr>
              <a:t>6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{Symmetric}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62800" y="1600200"/>
            <a:ext cx="15240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7486650" y="1676400"/>
            <a:ext cx="895350" cy="895350"/>
            <a:chOff x="7239000" y="1676400"/>
            <a:chExt cx="895350" cy="8953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/>
          <p:nvPr/>
        </p:nvGrpSpPr>
        <p:grpSpPr>
          <a:xfrm>
            <a:off x="7410450" y="2631744"/>
            <a:ext cx="1123950" cy="1123950"/>
            <a:chOff x="7315200" y="2631744"/>
            <a:chExt cx="1123950" cy="1123950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26317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7600" y="27841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6"/>
          <p:cNvGrpSpPr/>
          <p:nvPr/>
        </p:nvGrpSpPr>
        <p:grpSpPr>
          <a:xfrm>
            <a:off x="5562600" y="3276600"/>
            <a:ext cx="1123950" cy="1123950"/>
            <a:chOff x="7315200" y="2631744"/>
            <a:chExt cx="1123950" cy="112395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26317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7600" y="27841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Straight Arrow Connector 40"/>
          <p:cNvCxnSpPr/>
          <p:nvPr/>
        </p:nvCxnSpPr>
        <p:spPr bwMode="auto">
          <a:xfrm flipV="1">
            <a:off x="6858000" y="3352800"/>
            <a:ext cx="457200" cy="304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951074" y="4318790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{time-out}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29" name="Shape 28"/>
          <p:cNvCxnSpPr/>
          <p:nvPr/>
        </p:nvCxnSpPr>
        <p:spPr>
          <a:xfrm rot="5400000" flipH="1">
            <a:off x="3137481" y="4025420"/>
            <a:ext cx="1790700" cy="911352"/>
          </a:xfrm>
          <a:prstGeom prst="bentConnector4">
            <a:avLst>
              <a:gd name="adj1" fmla="val -30128"/>
              <a:gd name="adj2" fmla="val 3391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ounded Rectangle 29"/>
          <p:cNvSpPr/>
          <p:nvPr/>
        </p:nvSpPr>
        <p:spPr>
          <a:xfrm>
            <a:off x="3574107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Strengthen </a:t>
            </a:r>
            <a:r>
              <a:rPr lang="az-Cyrl-AZ" sz="1500" b="1" i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31" name="Straight Arrow Connector 30"/>
          <p:cNvCxnSpPr>
            <a:endCxn id="30" idx="0"/>
          </p:cNvCxnSpPr>
          <p:nvPr/>
        </p:nvCxnSpPr>
        <p:spPr>
          <a:xfrm rot="5400000">
            <a:off x="4109031" y="4308122"/>
            <a:ext cx="762000" cy="3048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2667000" y="1600200"/>
            <a:ext cx="38100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1568" y="1676400"/>
            <a:ext cx="26340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Symmetric, Cyclic,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5400000">
            <a:off x="3138243" y="3337334"/>
            <a:ext cx="762000" cy="1944624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 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ounded Rectangle 7"/>
          <p:cNvSpPr/>
          <p:nvPr/>
        </p:nvSpPr>
        <p:spPr>
          <a:xfrm>
            <a:off x="16325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Conjecture new streamliners</a:t>
            </a:r>
            <a:endParaRPr lang="en-US" sz="1500" b="1" dirty="0">
              <a:latin typeface="Times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4107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Strengthen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11" name="Straight Arrow Connector 10"/>
          <p:cNvCxnSpPr>
            <a:stCxn id="5" idx="2"/>
            <a:endCxn id="9" idx="0"/>
          </p:cNvCxnSpPr>
          <p:nvPr/>
        </p:nvCxnSpPr>
        <p:spPr>
          <a:xfrm rot="5400000">
            <a:off x="4109031" y="4308122"/>
            <a:ext cx="762000" cy="3048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56000"/>
              </a:srgb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65931" y="40290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solutions}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1074" y="4318790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{time-out}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17" name="Shape 16"/>
          <p:cNvCxnSpPr>
            <a:stCxn id="8" idx="2"/>
            <a:endCxn id="5" idx="1"/>
          </p:cNvCxnSpPr>
          <p:nvPr/>
        </p:nvCxnSpPr>
        <p:spPr>
          <a:xfrm rot="5400000" flipH="1" flipV="1">
            <a:off x="2166693" y="3965984"/>
            <a:ext cx="1790700" cy="1030224"/>
          </a:xfrm>
          <a:prstGeom prst="bentConnector4">
            <a:avLst>
              <a:gd name="adj1" fmla="val -30128"/>
              <a:gd name="adj2" fmla="val -110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1404732" y="5452646"/>
            <a:ext cx="26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streamliners, increase </a:t>
            </a:r>
            <a:r>
              <a:rPr lang="en-US" sz="1600" i="1" dirty="0">
                <a:solidFill>
                  <a:srgbClr val="002060"/>
                </a:solidFill>
                <a:latin typeface="Times" pitchFamily="18" charset="0"/>
              </a:rPr>
              <a:t>n</a:t>
            </a:r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20" name="Shape 19"/>
          <p:cNvCxnSpPr>
            <a:stCxn id="9" idx="2"/>
            <a:endCxn id="5" idx="1"/>
          </p:cNvCxnSpPr>
          <p:nvPr/>
        </p:nvCxnSpPr>
        <p:spPr>
          <a:xfrm rot="5400000" flipH="1">
            <a:off x="3137481" y="4025420"/>
            <a:ext cx="1790700" cy="911352"/>
          </a:xfrm>
          <a:prstGeom prst="bentConnector4">
            <a:avLst>
              <a:gd name="adj1" fmla="val -30128"/>
              <a:gd name="adj2" fmla="val 3391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i="1" dirty="0" smtClean="0">
                <a:solidFill>
                  <a:schemeClr val="accent6"/>
                </a:solidFill>
                <a:latin typeface="Times" pitchFamily="18" charset="0"/>
              </a:rPr>
              <a:t>6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{Symmetric, </a:t>
            </a:r>
            <a:r>
              <a:rPr lang="en-US" sz="1400" b="1" dirty="0" smtClean="0">
                <a:solidFill>
                  <a:srgbClr val="C00000"/>
                </a:solidFill>
                <a:latin typeface="Times" pitchFamily="18" charset="0"/>
              </a:rPr>
              <a:t>Cyclic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62800" y="1600200"/>
            <a:ext cx="15240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7486650" y="1676400"/>
            <a:ext cx="895350" cy="895350"/>
            <a:chOff x="7239000" y="1676400"/>
            <a:chExt cx="895350" cy="8953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/>
          <p:nvPr/>
        </p:nvGrpSpPr>
        <p:grpSpPr>
          <a:xfrm>
            <a:off x="7410450" y="2631744"/>
            <a:ext cx="1123950" cy="1123950"/>
            <a:chOff x="7315200" y="2631744"/>
            <a:chExt cx="1123950" cy="1123950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26317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7600" y="27841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/>
          <p:nvPr/>
        </p:nvSpPr>
        <p:spPr bwMode="auto">
          <a:xfrm>
            <a:off x="2667000" y="1600200"/>
            <a:ext cx="38100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2749" y="1676400"/>
            <a:ext cx="26516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Symmetric, Cyclic, Reduced}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>
            <a:stCxn id="5" idx="2"/>
            <a:endCxn id="10" idx="0"/>
          </p:cNvCxnSpPr>
          <p:nvPr/>
        </p:nvCxnSpPr>
        <p:spPr>
          <a:xfrm rot="16200000" flipH="1">
            <a:off x="5081343" y="3338858"/>
            <a:ext cx="762000" cy="1941576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56000"/>
              </a:srgb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5400000">
            <a:off x="3138243" y="3337334"/>
            <a:ext cx="762000" cy="1944624"/>
          </a:xfrm>
          <a:prstGeom prst="bentConnector3">
            <a:avLst>
              <a:gd name="adj1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14400"/>
          </a:xfrm>
        </p:spPr>
        <p:txBody>
          <a:bodyPr/>
          <a:lstStyle/>
          <a:p>
            <a:r>
              <a:rPr lang="en-US" sz="2300" dirty="0" smtClean="0">
                <a:latin typeface="Times" pitchFamily="18" charset="0"/>
              </a:rPr>
              <a:t>Proposed Framework for Human-guided Streamlined Search </a:t>
            </a:r>
            <a:br>
              <a:rPr lang="en-US" sz="2300" dirty="0" smtClean="0">
                <a:latin typeface="Times" pitchFamily="18" charset="0"/>
              </a:rPr>
            </a:br>
            <a:r>
              <a:rPr lang="en-US" sz="2300" dirty="0" smtClean="0">
                <a:latin typeface="Times" pitchFamily="18" charset="0"/>
              </a:rPr>
              <a:t>Overview on the </a:t>
            </a:r>
            <a:r>
              <a:rPr lang="en-US" sz="2300" i="1" dirty="0" smtClean="0">
                <a:latin typeface="Times" pitchFamily="18" charset="0"/>
              </a:rPr>
              <a:t>SBLS</a:t>
            </a:r>
            <a:r>
              <a:rPr lang="en-US" sz="2300" dirty="0" smtClean="0">
                <a:latin typeface="Times" pitchFamily="18" charset="0"/>
              </a:rPr>
              <a:t> problem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3577155" y="32428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Solve for </a:t>
            </a:r>
            <a:r>
              <a:rPr lang="en-US" sz="1500" b="1" i="1" dirty="0" smtClean="0">
                <a:latin typeface="Times" pitchFamily="18" charset="0"/>
              </a:rPr>
              <a:t>n</a:t>
            </a:r>
            <a:r>
              <a:rPr lang="en-US" sz="1500" b="1" dirty="0" smtClean="0">
                <a:latin typeface="Times" pitchFamily="18" charset="0"/>
              </a:rPr>
              <a:t> and 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4338393" y="3089684"/>
            <a:ext cx="304800" cy="1524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ounded Rectangle 7"/>
          <p:cNvSpPr/>
          <p:nvPr/>
        </p:nvSpPr>
        <p:spPr>
          <a:xfrm>
            <a:off x="16325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Conjecture new streamliners</a:t>
            </a:r>
            <a:endParaRPr lang="en-US" sz="1500" b="1" dirty="0">
              <a:latin typeface="Times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4107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Strengthen </a:t>
            </a:r>
            <a:r>
              <a:rPr lang="az-Cyrl-AZ" sz="1500" b="1" i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18731" y="4690646"/>
            <a:ext cx="1828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4925">
            <a:solidFill>
              <a:srgbClr val="C0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Weaken </a:t>
            </a:r>
            <a:r>
              <a:rPr lang="az-Cyrl-AZ" sz="1500" b="1" i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 </a:t>
            </a:r>
          </a:p>
        </p:txBody>
      </p:sp>
      <p:cxnSp>
        <p:nvCxnSpPr>
          <p:cNvPr id="11" name="Straight Arrow Connector 10"/>
          <p:cNvCxnSpPr>
            <a:stCxn id="5" idx="2"/>
            <a:endCxn id="9" idx="0"/>
          </p:cNvCxnSpPr>
          <p:nvPr/>
        </p:nvCxnSpPr>
        <p:spPr>
          <a:xfrm rot="5400000">
            <a:off x="4109031" y="4308122"/>
            <a:ext cx="762000" cy="3048"/>
          </a:xfrm>
          <a:prstGeom prst="straightConnector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2165931" y="4029004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solutions}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1074" y="4318790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{time-out}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0131" y="4023134"/>
            <a:ext cx="2329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{exhaustive failed search}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17" name="Shape 16"/>
          <p:cNvCxnSpPr>
            <a:stCxn id="8" idx="2"/>
            <a:endCxn id="5" idx="1"/>
          </p:cNvCxnSpPr>
          <p:nvPr/>
        </p:nvCxnSpPr>
        <p:spPr>
          <a:xfrm rot="5400000" flipH="1" flipV="1">
            <a:off x="2166693" y="3965984"/>
            <a:ext cx="1790700" cy="1030224"/>
          </a:xfrm>
          <a:prstGeom prst="bentConnector4">
            <a:avLst>
              <a:gd name="adj1" fmla="val -30128"/>
              <a:gd name="adj2" fmla="val -110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1404732" y="5452646"/>
            <a:ext cx="26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{new streamliners, increase </a:t>
            </a:r>
            <a:r>
              <a:rPr lang="en-US" sz="1600" i="1" dirty="0">
                <a:solidFill>
                  <a:srgbClr val="002060"/>
                </a:solidFill>
                <a:latin typeface="Times" pitchFamily="18" charset="0"/>
              </a:rPr>
              <a:t>n</a:t>
            </a:r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20" name="Shape 19"/>
          <p:cNvCxnSpPr>
            <a:stCxn id="9" idx="2"/>
            <a:endCxn id="5" idx="1"/>
          </p:cNvCxnSpPr>
          <p:nvPr/>
        </p:nvCxnSpPr>
        <p:spPr>
          <a:xfrm rot="5400000" flipH="1">
            <a:off x="3137481" y="4025420"/>
            <a:ext cx="1790700" cy="911352"/>
          </a:xfrm>
          <a:prstGeom prst="bentConnector4">
            <a:avLst>
              <a:gd name="adj1" fmla="val -30128"/>
              <a:gd name="adj2" fmla="val 3391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hape 20"/>
          <p:cNvCxnSpPr>
            <a:stCxn id="10" idx="2"/>
            <a:endCxn id="5" idx="1"/>
          </p:cNvCxnSpPr>
          <p:nvPr/>
        </p:nvCxnSpPr>
        <p:spPr>
          <a:xfrm rot="5400000" flipH="1">
            <a:off x="4109793" y="3053108"/>
            <a:ext cx="1790700" cy="2855976"/>
          </a:xfrm>
          <a:prstGeom prst="bentConnector4">
            <a:avLst>
              <a:gd name="adj1" fmla="val -30128"/>
              <a:gd name="adj2" fmla="val 1762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440127" y="5452646"/>
            <a:ext cx="2050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Times" pitchFamily="18" charset="0"/>
              </a:rPr>
              <a:t>{set next interesting n}</a:t>
            </a:r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1600200"/>
            <a:ext cx="2133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676400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" pitchFamily="18" charset="0"/>
                <a:cs typeface="Arial"/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Times" pitchFamily="18" charset="0"/>
              </a:rPr>
              <a:t>=63</a:t>
            </a:r>
          </a:p>
          <a:p>
            <a:r>
              <a:rPr lang="az-Cyrl-AZ" dirty="0" smtClean="0">
                <a:solidFill>
                  <a:srgbClr val="002060"/>
                </a:solidFill>
                <a:latin typeface="Times" pitchFamily="18" charset="0"/>
              </a:rPr>
              <a:t>Г</a:t>
            </a:r>
            <a:r>
              <a:rPr lang="en-US" dirty="0" smtClean="0">
                <a:solidFill>
                  <a:srgbClr val="002060"/>
                </a:solidFill>
                <a:latin typeface="Times" pitchFamily="18" charset="0"/>
              </a:rPr>
              <a:t>=</a:t>
            </a:r>
            <a:r>
              <a:rPr lang="en-US" sz="1400" dirty="0" smtClean="0">
                <a:solidFill>
                  <a:srgbClr val="002060"/>
                </a:solidFill>
                <a:latin typeface="Times" pitchFamily="18" charset="0"/>
              </a:rPr>
              <a:t>{Symmetric, Cyclic}</a:t>
            </a:r>
            <a:endParaRPr lang="en-US" sz="1400" i="1" dirty="0" smtClean="0">
              <a:solidFill>
                <a:srgbClr val="002060"/>
              </a:solidFill>
              <a:latin typeface="Times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 Parameters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62800" y="1600200"/>
            <a:ext cx="15240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Set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7486650" y="1676400"/>
            <a:ext cx="895350" cy="895350"/>
            <a:chOff x="7239000" y="1676400"/>
            <a:chExt cx="895350" cy="89535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16764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8288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1981200"/>
              <a:ext cx="5905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2"/>
          <p:cNvGrpSpPr/>
          <p:nvPr/>
        </p:nvGrpSpPr>
        <p:grpSpPr>
          <a:xfrm>
            <a:off x="7410450" y="2631744"/>
            <a:ext cx="1123950" cy="1123950"/>
            <a:chOff x="7315200" y="2631744"/>
            <a:chExt cx="1123950" cy="1123950"/>
          </a:xfrm>
        </p:grpSpPr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26317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7600" y="2784144"/>
              <a:ext cx="9715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349992" y="1807192"/>
            <a:ext cx="152400" cy="152400"/>
            <a:chOff x="4267200" y="1447800"/>
            <a:chExt cx="152400" cy="152400"/>
          </a:xfrm>
        </p:grpSpPr>
        <p:cxnSp>
          <p:nvCxnSpPr>
            <p:cNvPr id="35" name="Straight Connector 34"/>
            <p:cNvCxnSpPr/>
            <p:nvPr/>
          </p:nvCxnSpPr>
          <p:spPr bwMode="auto">
            <a:xfrm flipV="1">
              <a:off x="4267200" y="1447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4267200" y="1447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1143000" y="2223448"/>
            <a:ext cx="152400" cy="152400"/>
            <a:chOff x="4267200" y="1447800"/>
            <a:chExt cx="152400" cy="152400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4267200" y="1447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4267200" y="1447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2667000" y="1600200"/>
            <a:ext cx="38100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295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Conjectured Streamliners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95191" y="1676400"/>
            <a:ext cx="26068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Symmetric, Cyclic, Reduced}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004131" y="2252246"/>
            <a:ext cx="29718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1500" b="1" dirty="0" smtClean="0">
                <a:latin typeface="Times" pitchFamily="18" charset="0"/>
              </a:rPr>
              <a:t>Start with first order of interest (n=3) and no streamliners (</a:t>
            </a:r>
            <a:r>
              <a:rPr lang="az-Cyrl-AZ" sz="1500" b="1" dirty="0" smtClean="0">
                <a:latin typeface="Times" pitchFamily="18" charset="0"/>
              </a:rPr>
              <a:t>Г</a:t>
            </a:r>
            <a:r>
              <a:rPr lang="en-US" sz="1500" b="1" dirty="0" smtClean="0">
                <a:latin typeface="Times" pitchFamily="18" charset="0"/>
              </a:rPr>
              <a:t>={})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UI_snapshot-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4708"/>
            <a:ext cx="8305800" cy="5149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GUI for Human-guided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UI_snapshot-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4708"/>
            <a:ext cx="8305800" cy="5149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GUI for Human-guided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653548" y="1342104"/>
            <a:ext cx="2728452" cy="3810000"/>
          </a:xfrm>
          <a:prstGeom prst="roundRect">
            <a:avLst>
              <a:gd name="adj" fmla="val 9719"/>
            </a:avLst>
          </a:prstGeom>
          <a:noFill/>
          <a:ln w="28575" cap="flat" cmpd="sng" algn="ctr">
            <a:solidFill>
              <a:srgbClr val="C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5257800"/>
            <a:ext cx="3200400" cy="457200"/>
          </a:xfrm>
          <a:prstGeom prst="roundRect">
            <a:avLst/>
          </a:prstGeom>
          <a:solidFill>
            <a:srgbClr val="C00000">
              <a:alpha val="69000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Conjecture new streamliners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848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I Discovery in Finite Mathematics --- A Brief History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04800" y="1143000"/>
            <a:ext cx="8382000" cy="51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 the early days of computing, there was significant optimism</a:t>
            </a:r>
          </a:p>
          <a:p>
            <a:pPr algn="l">
              <a:spcBef>
                <a:spcPts val="600"/>
              </a:spcBef>
            </a:pP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with  the discovery of first-order theorem proving procedures.</a:t>
            </a:r>
          </a:p>
          <a:p>
            <a:pPr algn="l">
              <a:spcBef>
                <a:spcPts val="600"/>
              </a:spcBef>
            </a:pPr>
            <a:endParaRPr lang="en-US" sz="22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But, the raw size of search spaces for interesting math proved to</a:t>
            </a: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 a daunting challenge. In a sense, the representation language (first-order logic) is too general and unconstrained to effectively explore.</a:t>
            </a:r>
          </a:p>
          <a:p>
            <a:pPr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Still, some success stories of automated mathematical discoveries, involving “finite mathematics.” (Objects of interest are finite.)</a:t>
            </a:r>
          </a:p>
          <a:p>
            <a:pPr algn="l">
              <a:spcBef>
                <a:spcPts val="600"/>
              </a:spcBef>
            </a:pPr>
            <a:endParaRPr lang="en-US" sz="2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 only consider cases of true discovery of previously unknown results (i.e. no “re-discovery”).</a:t>
            </a:r>
            <a:endParaRPr lang="en-US" sz="12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UI_snapshot-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4708"/>
            <a:ext cx="8305800" cy="5149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GUI for Human-guided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4876800"/>
            <a:ext cx="6096000" cy="1418304"/>
          </a:xfrm>
          <a:prstGeom prst="roundRect">
            <a:avLst>
              <a:gd name="adj" fmla="val 9719"/>
            </a:avLst>
          </a:prstGeom>
          <a:noFill/>
          <a:ln w="28575" cap="flat" cmpd="sng" algn="ctr">
            <a:solidFill>
              <a:srgbClr val="C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4343400"/>
            <a:ext cx="5943600" cy="457200"/>
          </a:xfrm>
          <a:prstGeom prst="roundRect">
            <a:avLst/>
          </a:prstGeom>
          <a:solidFill>
            <a:srgbClr val="C00000">
              <a:alpha val="69000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Select streamliners, parameters, and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perform the search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UI_snapshot-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4708"/>
            <a:ext cx="8305800" cy="5149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GUI for Human-guided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1905000"/>
            <a:ext cx="4876800" cy="1295400"/>
          </a:xfrm>
          <a:prstGeom prst="roundRect">
            <a:avLst>
              <a:gd name="adj" fmla="val 9719"/>
            </a:avLst>
          </a:prstGeom>
          <a:noFill/>
          <a:ln w="28575" cap="flat" cmpd="sng" algn="ctr">
            <a:solidFill>
              <a:srgbClr val="C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1371600"/>
            <a:ext cx="2819400" cy="457200"/>
          </a:xfrm>
          <a:prstGeom prst="roundRect">
            <a:avLst/>
          </a:prstGeom>
          <a:solidFill>
            <a:srgbClr val="C00000">
              <a:alpha val="69000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Select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solutions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UI_snapshot-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4708"/>
            <a:ext cx="8305800" cy="5149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GUI for Human-guided Streamlined Search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3276600"/>
            <a:ext cx="5181600" cy="1828800"/>
          </a:xfrm>
          <a:prstGeom prst="roundRect">
            <a:avLst>
              <a:gd name="adj" fmla="val 9719"/>
            </a:avLst>
          </a:prstGeom>
          <a:noFill/>
          <a:ln w="28575" cap="flat" cmpd="sng" algn="ctr">
            <a:solidFill>
              <a:srgbClr val="C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743200"/>
            <a:ext cx="2819400" cy="457200"/>
          </a:xfrm>
          <a:prstGeom prst="roundRect">
            <a:avLst/>
          </a:prstGeom>
          <a:solidFill>
            <a:srgbClr val="C00000">
              <a:alpha val="69000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Analyze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solutions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FAC25-7EDB-4B3C-933C-A79D14F9B66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685800" y="1349375"/>
            <a:ext cx="7772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Motivation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Example Domain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Proposed Framework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Spatially-Balanced Latin square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lvl="1" algn="l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Successful Streamliners</a:t>
            </a:r>
          </a:p>
          <a:p>
            <a:pPr lvl="1" algn="l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Constructive Procedure 1</a:t>
            </a:r>
          </a:p>
          <a:p>
            <a:pPr lvl="1" algn="l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Constructive Procedure 2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Application to the 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sz="24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sz="2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Conclusions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1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4899"/>
          <a:stretch>
            <a:fillRect/>
          </a:stretch>
        </p:blipFill>
        <p:spPr bwMode="auto">
          <a:xfrm>
            <a:off x="914400" y="2971800"/>
            <a:ext cx="7058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1676400" y="4876800"/>
            <a:ext cx="587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SBLSs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generated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60 seconds, by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streamliners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(Bold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indicates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exhaustive </a:t>
            </a:r>
            <a:r>
              <a:rPr lang="fr-CA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fr-CA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219200"/>
            <a:ext cx="67818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</a:rPr>
              <a:t>Successful Key Streamliners: 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{Diagonal symmetry, Reduced form, Assignments of columns 2 and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, Multiples of </a:t>
            </a:r>
            <a:r>
              <a:rPr lang="en-US" sz="2000" i="1" dirty="0" err="1" smtClean="0">
                <a:solidFill>
                  <a:srgbClr val="333399"/>
                </a:solidFill>
                <a:latin typeface="Times New Roman" pitchFamily="18" charset="0"/>
              </a:rPr>
              <a:t>i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in row </a:t>
            </a:r>
            <a:r>
              <a:rPr lang="en-US" sz="2000" i="1" dirty="0" err="1" smtClean="0">
                <a:solidFill>
                  <a:srgbClr val="333399"/>
                </a:solidFill>
                <a:latin typeface="Times New Roman" pitchFamily="18" charset="0"/>
              </a:rPr>
              <a:t>i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, Second sequence decreasing}</a:t>
            </a:r>
            <a:endParaRPr lang="en-US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1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90725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99072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1990725"/>
            <a:ext cx="2114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6950" y="2000250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1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Ronan\Downloads\images\sbls_order14_random_and_sequence-v2.png"/>
          <p:cNvPicPr>
            <a:picLocks noChangeAspect="1" noChangeArrowheads="1"/>
          </p:cNvPicPr>
          <p:nvPr/>
        </p:nvPicPr>
        <p:blipFill>
          <a:blip r:embed="rId3" cstate="print"/>
          <a:srcRect l="50183"/>
          <a:stretch>
            <a:fillRect/>
          </a:stretch>
        </p:blipFill>
        <p:spPr bwMode="auto">
          <a:xfrm>
            <a:off x="76200" y="1143000"/>
            <a:ext cx="4495800" cy="47455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6052" y="5983069"/>
            <a:ext cx="450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Approach reveals patterns. Final step is figuring out boundary conditions.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1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Ronan\Downloads\images\sbls_order14_random_and_sequence-v2.png"/>
          <p:cNvPicPr>
            <a:picLocks noChangeAspect="1" noChangeArrowheads="1"/>
          </p:cNvPicPr>
          <p:nvPr/>
        </p:nvPicPr>
        <p:blipFill>
          <a:blip r:embed="rId3" cstate="print"/>
          <a:srcRect l="50183"/>
          <a:stretch>
            <a:fillRect/>
          </a:stretch>
        </p:blipFill>
        <p:spPr bwMode="auto">
          <a:xfrm>
            <a:off x="76200" y="1295400"/>
            <a:ext cx="4495800" cy="4745502"/>
          </a:xfrm>
          <a:prstGeom prst="rect">
            <a:avLst/>
          </a:prstGeom>
          <a:noFill/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4429125" cy="478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1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Ronan\Downloads\images\sbls_order14_random_and_sequence-v2.png"/>
          <p:cNvPicPr>
            <a:picLocks noChangeAspect="1" noChangeArrowheads="1"/>
          </p:cNvPicPr>
          <p:nvPr/>
        </p:nvPicPr>
        <p:blipFill>
          <a:blip r:embed="rId3" cstate="print"/>
          <a:srcRect l="50183"/>
          <a:stretch>
            <a:fillRect/>
          </a:stretch>
        </p:blipFill>
        <p:spPr bwMode="auto">
          <a:xfrm>
            <a:off x="76200" y="1295400"/>
            <a:ext cx="4495800" cy="4745502"/>
          </a:xfrm>
          <a:prstGeom prst="rect">
            <a:avLst/>
          </a:prstGeom>
          <a:noFill/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4429125" cy="478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6096000"/>
            <a:ext cx="7010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Proof of Correctness in [R. Le Bras, et al.,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Polynomial Time Construction for Spatially Balanced Latin Squares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2012]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problem: Construction 2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504" y="1981200"/>
            <a:ext cx="4529496" cy="31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Ronan\Downloads\images\sbls-order14-cyclic-construction-shad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343400" cy="426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04800" y="1143000"/>
            <a:ext cx="85344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1976 ---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Color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Four colors suffices to color a planar map</a:t>
            </a: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Haken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Appel</a:t>
            </a:r>
            <a:r>
              <a:rPr lang="en-US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Problem was open since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1852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Essentially solved using an exhaustive “proof by cases.” (two thousand special sub-maps were analyzed. (</a:t>
            </a: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90% human / 10% machine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>
              <a:spcBef>
                <a:spcPts val="600"/>
              </a:spcBef>
            </a:pPr>
            <a:endParaRPr lang="en-US" sz="2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Proof is now accepted and has been replicated. Considered somewhat unsatisfying / “inelegant” from a math perspective, because the proof does not provide further insights into why the </a:t>
            </a:r>
            <a:r>
              <a:rPr lang="en-US" sz="2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thm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is true. Also, how do we know the computer proof is correct? (Do we?)</a:t>
            </a:r>
          </a:p>
          <a:p>
            <a:pPr lvl="1" algn="l">
              <a:spcBef>
                <a:spcPts val="600"/>
              </a:spcBef>
            </a:pPr>
            <a:endParaRPr lang="en-US" sz="2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1996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 Robbins algebras are Boolean algebras. 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Concerns sets of axioms. (McCune) Open since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1933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Proof strategy: clever syntactic re-write of axioms. Several months of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time to find the re-write steps. “Semi-human” readable. 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en-US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human / </a:t>
            </a: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en-US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en-US" sz="2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Discoveries in Discrete Math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Observation 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81000" y="1326952"/>
            <a:ext cx="8458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Incremental approach in terms of size is necessary: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Need to reveal structure by generating increasingly larger solutions using increased streamlining (and thus, structure).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True solution structure only becomes visible around order 14.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At that size</a:t>
            </a:r>
          </a:p>
          <a:p>
            <a:pPr marL="914400" lvl="1" indent="-457200" algn="l">
              <a:spcBef>
                <a:spcPts val="600"/>
              </a:spcBef>
              <a:buAutoNum type="arabicParenBoth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Can’t generate any solution of that size without strong streamlining,</a:t>
            </a:r>
          </a:p>
          <a:p>
            <a:pPr marL="914400" lvl="1" indent="-457200" algn="l">
              <a:spcBef>
                <a:spcPts val="600"/>
              </a:spcBef>
              <a:buAutoNum type="arabicParenBoth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But, even if we could, arbitrary solutions will not show structure.</a:t>
            </a:r>
            <a:endParaRPr lang="en-US" sz="20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>
                <a:latin typeface="Times" pitchFamily="18" charset="0"/>
              </a:rPr>
              <a:t>Observation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81000" y="12192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 conjecture that many hard combinatorial design problems have effective constructive procedures. (E.g.,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quasigroup</a:t>
            </a:r>
            <a:r>
              <a:rPr 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existence problems, code design, Ramsey graphs (numbers), van der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Waerden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numbers etc.).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So far, such problems have been tackled with combinatorial search (SAT solvers,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equational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thm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provers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on a per instance basis. Does resolve open questions in combinatorial design (e.g. new lower-bounds) but does not reveal the general solution structure.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E.g. Slaney et al. 1993,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Herwig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et al. 2007,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Heule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and Walsh 2010</a:t>
            </a:r>
            <a:endParaRPr lang="en-US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Eliahou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et al. 2012,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Fujita et al. 2013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>
              <a:spcBef>
                <a:spcPts val="600"/>
              </a:spcBef>
            </a:pP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04800" y="1015345"/>
            <a:ext cx="8534400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Definition:</a:t>
            </a:r>
          </a:p>
          <a:p>
            <a:pPr lvl="1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A set is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weakly)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sum free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if for any two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(distinct)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elements of this set, their sum does not belong to the set.</a:t>
            </a:r>
            <a:endParaRPr lang="en-US" sz="2200" b="1" i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lvl="1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The 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Weak </a:t>
            </a:r>
            <a:r>
              <a:rPr lang="en-US" sz="2200" b="1" i="1" dirty="0" err="1" smtClean="0">
                <a:solidFill>
                  <a:srgbClr val="333399"/>
                </a:solidFill>
                <a:latin typeface="Times New Roman" pitchFamily="18" charset="0"/>
              </a:rPr>
              <a:t>Sch</a:t>
            </a:r>
            <a:r>
              <a:rPr lang="fr-CA" sz="2200" b="1" i="1" dirty="0" smtClean="0">
                <a:solidFill>
                  <a:srgbClr val="333399"/>
                </a:solidFill>
                <a:latin typeface="Times New Roman" pitchFamily="18" charset="0"/>
              </a:rPr>
              <a:t>ü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r Number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of order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k,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WS(k),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is the largest integer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n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for which there exists a partition of [1,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n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] into </a:t>
            </a:r>
            <a:r>
              <a:rPr lang="en-US" sz="2200" i="1" dirty="0" smtClean="0">
                <a:solidFill>
                  <a:srgbClr val="333399"/>
                </a:solidFill>
                <a:latin typeface="Times New Roman" pitchFamily="18" charset="0"/>
              </a:rPr>
              <a:t>k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weakly sum-free sets.</a:t>
            </a:r>
            <a:endParaRPr lang="en-US" dirty="0" smtClean="0">
              <a:latin typeface="Arial" pitchFamily="34" charset="0"/>
            </a:endParaRPr>
          </a:p>
          <a:p>
            <a:pPr lvl="1" algn="l">
              <a:spcBef>
                <a:spcPts val="600"/>
              </a:spcBef>
            </a:pP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5400" y="3733800"/>
            <a:ext cx="7696200" cy="1941731"/>
            <a:chOff x="1377288" y="4191000"/>
            <a:chExt cx="7696200" cy="1941731"/>
          </a:xfrm>
        </p:grpSpPr>
        <p:pic>
          <p:nvPicPr>
            <p:cNvPr id="6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 t="52434" r="70004" b="958"/>
            <a:stretch>
              <a:fillRect/>
            </a:stretch>
          </p:blipFill>
          <p:spPr bwMode="auto">
            <a:xfrm>
              <a:off x="3048000" y="4191000"/>
              <a:ext cx="2209800" cy="126274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flipH="1">
              <a:off x="2133600" y="5486400"/>
              <a:ext cx="4297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Fig</a:t>
              </a:r>
              <a:r>
                <a:rPr lang="fr-CA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Partition of [1,23] </a:t>
              </a:r>
              <a:r>
                <a:rPr lang="fr-C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into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fr-C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weakly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sum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-free sets, </a:t>
              </a:r>
              <a:r>
                <a:rPr lang="fr-CA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proving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WS</a:t>
              </a:r>
              <a:r>
                <a:rPr lang="fr-CA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(3) ≥ 23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590800" y="4419600"/>
              <a:ext cx="381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590800" y="4876800"/>
              <a:ext cx="381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590800" y="4800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flipH="1">
              <a:off x="1377288" y="462090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fr-CA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=3 sets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5410200" y="4343401"/>
              <a:ext cx="3663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Each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of the 3 sets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such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that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for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any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elements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of the set,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their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sum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does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not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belong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to the </a:t>
              </a:r>
              <a:r>
                <a:rPr lang="fr-CA" b="1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same</a:t>
              </a:r>
              <a:r>
                <a:rPr lang="fr-CA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set.</a:t>
              </a:r>
              <a:endPara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-152400" y="1245513"/>
            <a:ext cx="853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 known lower bounds: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82240"/>
              </p:ext>
            </p:extLst>
          </p:nvPr>
        </p:nvGraphicFramePr>
        <p:xfrm>
          <a:off x="457200" y="2042160"/>
          <a:ext cx="8229601" cy="2758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1839"/>
                <a:gridCol w="897776"/>
                <a:gridCol w="991985"/>
                <a:gridCol w="3048001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Approach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WS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WS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(6)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(not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disclosed)</a:t>
                      </a:r>
                      <a:endParaRPr lang="en-US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[G.W. Walker, AMM’50]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Theoretical bound </a:t>
                      </a:r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(not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proved</a:t>
                      </a:r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[J.H. Braun, AMM’50]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Eliahou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Computers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Math Applications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’12]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Multi-level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Tabu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-Search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Fonlupt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 al.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EA’11]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SAT </a:t>
                      </a:r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(no certificate)</a:t>
                      </a:r>
                      <a:endParaRPr lang="en-US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Eliahou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Computers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Math Applications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’12] </a:t>
                      </a:r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(revised)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327" y="5334000"/>
            <a:ext cx="213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fr-C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WS</a:t>
            </a:r>
            <a:r>
              <a:rPr lang="fr-C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 ≥ 581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1143000"/>
            <a:ext cx="73914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</a:rPr>
              <a:t>Successful Key Streamliners: 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{Ordered sets, constrained minimum of each set, partial assignments, sequences of consecutive integers, sequence interleaving}</a:t>
            </a:r>
            <a:endParaRPr lang="en-US" sz="20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to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Schur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2954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defRPr/>
            </a:pPr>
            <a:endParaRPr lang="en-US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endParaRPr lang="fr-C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52675"/>
            <a:ext cx="5248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2209800" y="4876800"/>
            <a:ext cx="429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Partition of [1,581] </a:t>
            </a:r>
            <a:r>
              <a:rPr lang="fr-C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fr-C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weakly</a:t>
            </a:r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-free sets, </a:t>
            </a:r>
            <a:r>
              <a:rPr lang="fr-C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proving</a:t>
            </a:r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fr-C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 ≥ 581.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6388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 Incrementally obtained, although </a:t>
            </a:r>
            <a:r>
              <a:rPr 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not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 an example of a </a:t>
            </a:r>
            <a:r>
              <a:rPr 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fully constructive procedure 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yet, any progress on </a:t>
            </a:r>
            <a:r>
              <a:rPr lang="en-US" sz="2000" dirty="0" err="1" smtClean="0">
                <a:solidFill>
                  <a:srgbClr val="333399"/>
                </a:solidFill>
                <a:latin typeface="Times New Roman" pitchFamily="18" charset="0"/>
              </a:rPr>
              <a:t>Schur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 numbers is quite </a:t>
            </a:r>
            <a:r>
              <a:rPr lang="en-US" sz="2000" b="1" dirty="0" smtClean="0">
                <a:solidFill>
                  <a:srgbClr val="333399"/>
                </a:solidFill>
                <a:latin typeface="Times New Roman" pitchFamily="18" charset="0"/>
              </a:rPr>
              <a:t>significant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 given their long history.</a:t>
            </a: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1066800"/>
            <a:ext cx="73914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</a:rPr>
              <a:t>Successful Key Streamliners: 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{Ordered sets, constrained minimum of each set, partial assignments, sequences of consecutive integers, sequence interleaving}</a:t>
            </a: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4953000"/>
            <a:ext cx="21992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 Bras, Gomes,</a:t>
            </a:r>
          </a:p>
          <a:p>
            <a:r>
              <a:rPr lang="en-US" dirty="0" smtClean="0"/>
              <a:t>Selman AAAI 2012)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96650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Structure discovery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through a general framework that integrates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streamlined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combinatorial search with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human insight and intuition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in an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iterative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approach to discover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efficient constructive procedures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  <a:endParaRPr lang="en-US" sz="2200" dirty="0" smtClean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116759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Provides the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first constructive procedures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for the 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Spatially-Balanced Latin Square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problem.</a:t>
            </a:r>
            <a:endParaRPr lang="en-US" sz="2200" dirty="0" smtClean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83559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Also, improves the best known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lower bound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for the 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Weak </a:t>
            </a:r>
            <a:r>
              <a:rPr lang="en-US" sz="2200" b="1" i="1" dirty="0" err="1" smtClean="0">
                <a:solidFill>
                  <a:srgbClr val="333399"/>
                </a:solidFill>
                <a:latin typeface="Times New Roman" pitchFamily="18" charset="0"/>
              </a:rPr>
              <a:t>Schur</a:t>
            </a:r>
            <a:r>
              <a:rPr lang="en-US" sz="2200" b="1" i="1" dirty="0" smtClean="0">
                <a:solidFill>
                  <a:srgbClr val="333399"/>
                </a:solidFill>
                <a:latin typeface="Times New Roman" pitchFamily="18" charset="0"/>
              </a:rPr>
              <a:t> Number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problem, and, most recently, for “Graceful graphs.”</a:t>
            </a:r>
            <a:endParaRPr lang="en-US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4EC50-3EF1-41E7-8956-FE5CAD4BC28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1215"/>
            <a:ext cx="762000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Extensions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crowd-source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the search for regularities in the solution sets (on Mechanical Turk).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And much, much more ambitiously…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</a:pP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    --- Ramsey numbers (</a:t>
            </a:r>
            <a:r>
              <a:rPr lang="en-US" sz="2200" dirty="0" err="1" smtClean="0">
                <a:solidFill>
                  <a:srgbClr val="333399"/>
                </a:solidFill>
                <a:latin typeface="Times New Roman" pitchFamily="18" charset="0"/>
              </a:rPr>
              <a:t>Erdos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), and </a:t>
            </a: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</a:pPr>
            <a:r>
              <a:rPr lang="en-US" sz="2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solidFill>
                  <a:srgbClr val="333399"/>
                </a:solidFill>
                <a:latin typeface="Times New Roman" pitchFamily="18" charset="0"/>
              </a:rPr>
              <a:t>    --- possibly, new types of  algorithms.</a:t>
            </a:r>
            <a:endParaRPr lang="en-US" sz="2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2C8-D34E-490C-AB04-43A65F30D23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0784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1" hangingPunct="1"/>
            <a:r>
              <a:rPr lang="en-US" sz="2000" b="1" dirty="0" err="1" smtClean="0">
                <a:solidFill>
                  <a:srgbClr val="FF0000"/>
                </a:solidFill>
              </a:rPr>
              <a:t>Erdos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i="1" dirty="0" smtClean="0">
                <a:solidFill>
                  <a:srgbClr val="006600"/>
                </a:solidFill>
              </a:rPr>
              <a:t> "</a:t>
            </a:r>
            <a:r>
              <a:rPr lang="en-US" sz="2000" b="1" i="1" dirty="0">
                <a:solidFill>
                  <a:srgbClr val="006600"/>
                </a:solidFill>
              </a:rPr>
              <a:t>Imagine an alien force, vastly more powerful than us landing on Earth </a:t>
            </a:r>
            <a:r>
              <a:rPr lang="en-US" sz="2000" b="1" i="1" dirty="0" smtClean="0">
                <a:solidFill>
                  <a:srgbClr val="006600"/>
                </a:solidFill>
              </a:rPr>
              <a:t>and </a:t>
            </a:r>
            <a:r>
              <a:rPr lang="en-US" sz="2000" b="1" i="1" dirty="0">
                <a:solidFill>
                  <a:srgbClr val="006600"/>
                </a:solidFill>
              </a:rPr>
              <a:t>demanding the value of R(5, 5) or they will destroy our planet.</a:t>
            </a:r>
            <a:r>
              <a:rPr lang="ja-JP" altLang="en-US" sz="2000" b="1" i="1" dirty="0">
                <a:solidFill>
                  <a:srgbClr val="006600"/>
                </a:solidFill>
              </a:rPr>
              <a:t>”</a:t>
            </a:r>
            <a:r>
              <a:rPr lang="en-US" sz="2000" b="1" i="1" dirty="0">
                <a:solidFill>
                  <a:srgbClr val="006600"/>
                </a:solidFill>
              </a:rPr>
              <a:t> [hmm?]</a:t>
            </a:r>
          </a:p>
          <a:p>
            <a:pPr lvl="1" algn="l" eaLnBrk="1" hangingPunct="1"/>
            <a:r>
              <a:rPr lang="en-US" sz="2000" b="1" i="1" dirty="0">
                <a:solidFill>
                  <a:schemeClr val="accent2"/>
                </a:solidFill>
              </a:rPr>
              <a:t>In that case, we should marshal all our computers and all our mathematicians </a:t>
            </a:r>
            <a:r>
              <a:rPr lang="en-US" sz="2000" b="1" i="1" dirty="0" smtClean="0">
                <a:solidFill>
                  <a:schemeClr val="accent2"/>
                </a:solidFill>
              </a:rPr>
              <a:t>and </a:t>
            </a:r>
            <a:r>
              <a:rPr lang="en-US" sz="2000" b="1" i="1" dirty="0">
                <a:solidFill>
                  <a:schemeClr val="accent2"/>
                </a:solidFill>
              </a:rPr>
              <a:t>attempt to find the value. …</a:t>
            </a:r>
          </a:p>
          <a:p>
            <a:pPr lvl="1" algn="l" eaLnBrk="1" hangingPunct="1"/>
            <a:r>
              <a:rPr lang="en-US" sz="2000" b="1" i="1" dirty="0">
                <a:solidFill>
                  <a:srgbClr val="FF0000"/>
                </a:solidFill>
              </a:rPr>
              <a:t>But suppose, instead, that they asked for</a:t>
            </a:r>
            <a:r>
              <a:rPr lang="en-US" sz="2000" b="1" dirty="0">
                <a:solidFill>
                  <a:srgbClr val="FF0000"/>
                </a:solidFill>
              </a:rPr>
              <a:t> R</a:t>
            </a:r>
            <a:r>
              <a:rPr lang="en-US" sz="2000" b="1" i="1" dirty="0">
                <a:solidFill>
                  <a:srgbClr val="FF0000"/>
                </a:solidFill>
              </a:rPr>
              <a:t>(6, 6), </a:t>
            </a:r>
            <a:r>
              <a:rPr lang="en-US" sz="2000" b="1" i="1" dirty="0" smtClean="0">
                <a:solidFill>
                  <a:srgbClr val="FF0000"/>
                </a:solidFill>
              </a:rPr>
              <a:t>then </a:t>
            </a:r>
            <a:r>
              <a:rPr lang="en-US" sz="2000" b="1" i="1" dirty="0">
                <a:solidFill>
                  <a:srgbClr val="FF0000"/>
                </a:solidFill>
              </a:rPr>
              <a:t>we should attempt to  destroy the aliens".</a:t>
            </a:r>
            <a:r>
              <a:rPr lang="en-US" b="1" dirty="0">
                <a:solidFill>
                  <a:srgbClr val="006600"/>
                </a:solidFill>
              </a:rPr>
              <a:t> </a:t>
            </a:r>
          </a:p>
          <a:p>
            <a:pPr lvl="1" algn="l" eaLnBrk="1" hangingPunct="1"/>
            <a:r>
              <a:rPr lang="en-US" b="1" dirty="0" smtClean="0">
                <a:solidFill>
                  <a:srgbClr val="006600"/>
                </a:solidFill>
              </a:rPr>
              <a:t>Situation is probably not quite as dire. </a:t>
            </a:r>
            <a:r>
              <a:rPr lang="en-US" b="1" dirty="0" smtClean="0">
                <a:solidFill>
                  <a:srgbClr val="006600"/>
                </a:solidFill>
                <a:sym typeface="Wingdings"/>
              </a:rPr>
              <a:t></a:t>
            </a:r>
          </a:p>
          <a:p>
            <a:pPr lvl="1" algn="l" eaLnBrk="1" hangingPunct="1"/>
            <a:r>
              <a:rPr lang="en-US" b="1" dirty="0" smtClean="0">
                <a:solidFill>
                  <a:srgbClr val="006600"/>
                </a:solidFill>
                <a:sym typeface="Wingdings"/>
              </a:rPr>
              <a:t>The key will be to find the hidden structure in the solution space.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1345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R(3,3) = 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R(4,4) = 18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R(5,5) = 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"/>
            <a:ext cx="2360295" cy="224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276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5 nodes</a:t>
            </a:r>
          </a:p>
          <a:p>
            <a:pPr algn="l"/>
            <a:r>
              <a:rPr lang="en-US" b="1" dirty="0"/>
              <a:t>r</a:t>
            </a:r>
            <a:r>
              <a:rPr lang="en-US" b="1" dirty="0" smtClean="0"/>
              <a:t>ed/blue edges</a:t>
            </a:r>
          </a:p>
          <a:p>
            <a:pPr algn="l"/>
            <a:r>
              <a:rPr lang="en-US" b="1" dirty="0" smtClean="0"/>
              <a:t>no blue or red triangle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2280830" cy="2691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261372"/>
            <a:ext cx="152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6+ nodes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b="1" dirty="0" smtClean="0"/>
              <a:t> a blue or red triangle</a:t>
            </a:r>
          </a:p>
          <a:p>
            <a:pPr algn="l"/>
            <a:r>
              <a:rPr lang="en-US" b="1" dirty="0" smtClean="0"/>
              <a:t>R(3,3) = 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1013" y="1981200"/>
            <a:ext cx="46089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Ramsey theory about “forced” </a:t>
            </a:r>
            <a:r>
              <a:rPr lang="en-US" dirty="0" smtClean="0"/>
              <a:t>structure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“unavoidable structure in our universe”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87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>
          <a:xfrm>
            <a:off x="0" y="1066800"/>
            <a:ext cx="8763000" cy="1470025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" pitchFamily="18" charset="0"/>
              </a:rPr>
              <a:t>Part II: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800" dirty="0" smtClean="0">
                <a:latin typeface="Times" pitchFamily="18" charset="0"/>
              </a:rPr>
              <a:t>Crowdsourcing for Backdoor Variables: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800" dirty="0" smtClean="0">
                <a:latin typeface="Times" pitchFamily="18" charset="0"/>
              </a:rPr>
              <a:t>Materials Discovery Domain</a:t>
            </a:r>
            <a:br>
              <a:rPr lang="en-US" sz="2800" dirty="0" smtClean="0">
                <a:latin typeface="Times" pitchFamily="18" charset="0"/>
              </a:rPr>
            </a:br>
            <a:r>
              <a:rPr lang="en-US" sz="2800" dirty="0">
                <a:latin typeface="Times" pitchFamily="18" charset="0"/>
              </a:rPr>
              <a:t/>
            </a:r>
            <a:br>
              <a:rPr lang="en-US" sz="2800" dirty="0">
                <a:latin typeface="Times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Briefly!</a:t>
            </a:r>
            <a:b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</a:br>
            <a:endParaRPr lang="en-US" sz="2800" b="1" cap="small" dirty="0">
              <a:solidFill>
                <a:srgbClr val="FF0000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875" y="88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00973" y="4038600"/>
            <a:ext cx="4252427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" pitchFamily="18" charset="0"/>
              </a:rPr>
              <a:t>Warning: Real-</a:t>
            </a:r>
            <a:r>
              <a:rPr lang="en-US" sz="2400" b="1" dirty="0" smtClean="0">
                <a:solidFill>
                  <a:srgbClr val="FF0000"/>
                </a:solidFill>
                <a:latin typeface="Times" pitchFamily="18" charset="0"/>
              </a:rPr>
              <a:t>world, noisy data 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</a:rPr>
              <a:t>ahead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079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533400"/>
            <a:ext cx="8763000" cy="57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2014 ---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Erdos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Discrepancy Problem. 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Property of sequences of +1/-1. E.g.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+1 +1 -1 +1 -1 -1 +1 -1 …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600"/>
              </a:spcBef>
            </a:pPr>
            <a:endParaRPr lang="en-US" sz="22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Does the sum (absolute value) over subsequences of this sequence stay within a certain bound, C?</a:t>
            </a:r>
          </a:p>
          <a:p>
            <a:pPr algn="l">
              <a:spcBef>
                <a:spcPts val="600"/>
              </a:spcBef>
            </a:pPr>
            <a:endParaRPr lang="en-US" sz="22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dirty="0" err="1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Erdos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conjectured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If sequence gets long enough “discrepancy” exceeds any value of C. </a:t>
            </a:r>
            <a:r>
              <a:rPr lang="en-US" sz="2200" dirty="0" err="1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Lisitsa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and Konev (2014) showed every sequence of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1161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longer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exceeds bound of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(i.e. C = 2). </a:t>
            </a:r>
            <a:r>
              <a:rPr lang="en-US" sz="2200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But, remarkably, they also found a +1/-1 sequence of </a:t>
            </a:r>
            <a:r>
              <a:rPr lang="en-US" sz="2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1160</a:t>
            </a:r>
            <a:r>
              <a:rPr lang="en-US" sz="2200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elements that stayed within bound of 2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l">
              <a:spcBef>
                <a:spcPts val="600"/>
              </a:spcBef>
            </a:pP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% human / </a:t>
            </a:r>
            <a:r>
              <a:rPr lang="en-US" sz="2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% machine</a:t>
            </a:r>
            <a:r>
              <a:rPr lang="en-US" sz="2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sz="22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Obtained with Boolean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Satisfiability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solver (20 </a:t>
            </a:r>
            <a:r>
              <a:rPr lang="en-US" sz="2200" dirty="0" err="1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). Proof trace of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13 gigabytes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 Longest proof in history. Proof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verified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by proof checker. (Contrast two previous results.)</a:t>
            </a:r>
          </a:p>
        </p:txBody>
      </p:sp>
    </p:spTree>
    <p:extLst>
      <p:ext uri="{BB962C8B-B14F-4D97-AF65-F5344CB8AC3E}">
        <p14:creationId xmlns:p14="http://schemas.microsoft.com/office/powerpoint/2010/main" val="39069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/>
              <a:t>Motivation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C01C83-B316-4EB6-90E4-6CB9D8A1507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381000" y="1642533"/>
            <a:ext cx="86868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288925"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Study of new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materails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:</a:t>
            </a:r>
          </a:p>
          <a:p>
            <a:pPr marL="457200" indent="-288925"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Identifying crystalline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structure using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X-Ray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Diffraction patterns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3558" name="Isosceles Triangle 152"/>
          <p:cNvSpPr>
            <a:spLocks noChangeArrowheads="1"/>
          </p:cNvSpPr>
          <p:nvPr/>
        </p:nvSpPr>
        <p:spPr bwMode="auto">
          <a:xfrm>
            <a:off x="3019425" y="3505200"/>
            <a:ext cx="2828925" cy="2438400"/>
          </a:xfrm>
          <a:prstGeom prst="triangle">
            <a:avLst>
              <a:gd name="adj" fmla="val 50000"/>
            </a:avLst>
          </a:prstGeom>
          <a:solidFill>
            <a:schemeClr val="accent1">
              <a:alpha val="5882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2635250" y="5791200"/>
            <a:ext cx="41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fr-CA" dirty="0">
                <a:solidFill>
                  <a:srgbClr val="333399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Ta</a:t>
            </a:r>
            <a:endParaRPr lang="en-US" dirty="0">
              <a:solidFill>
                <a:srgbClr val="333399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4197350" y="3124200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fr-CA">
                <a:solidFill>
                  <a:srgbClr val="333399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Rh</a:t>
            </a:r>
            <a:endParaRPr lang="en-US">
              <a:solidFill>
                <a:srgbClr val="333399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5819775" y="5791200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fr-CA">
                <a:solidFill>
                  <a:srgbClr val="333399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Pd</a:t>
            </a:r>
            <a:endParaRPr lang="en-US">
              <a:solidFill>
                <a:srgbClr val="333399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4238625" y="4724400"/>
            <a:ext cx="76200" cy="762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63" name="TextBox 9"/>
          <p:cNvSpPr txBox="1">
            <a:spLocks noChangeArrowheads="1"/>
          </p:cNvSpPr>
          <p:nvPr/>
        </p:nvSpPr>
        <p:spPr bwMode="auto">
          <a:xfrm>
            <a:off x="3578225" y="4876800"/>
            <a:ext cx="1762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(38% Ta, 45% Rh, 17% Pd)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3570287"/>
            <a:ext cx="1524000" cy="1593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90550" y="5256212"/>
            <a:ext cx="2228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Arial"/>
                <a:ea typeface="ＭＳ Ｐゴシック" charset="0"/>
                <a:cs typeface="Times New Roman" pitchFamily="18" charset="0"/>
              </a:rPr>
              <a:t>[Source: </a:t>
            </a:r>
            <a:r>
              <a:rPr lang="en-US" sz="900" i="1">
                <a:solidFill>
                  <a:srgbClr val="000000"/>
                </a:solidFill>
                <a:latin typeface="Arial"/>
                <a:ea typeface="ＭＳ Ｐゴシック" charset="0"/>
                <a:cs typeface="Times New Roman" pitchFamily="18" charset="0"/>
              </a:rPr>
              <a:t>Pyrotope</a:t>
            </a:r>
            <a:r>
              <a:rPr lang="en-US" sz="900">
                <a:solidFill>
                  <a:srgbClr val="000000"/>
                </a:solidFill>
                <a:latin typeface="Arial"/>
                <a:ea typeface="ＭＳ Ｐゴシック" charset="0"/>
                <a:cs typeface="Times New Roman" pitchFamily="18" charset="0"/>
              </a:rPr>
              <a:t>, Sebastien Merkel]</a:t>
            </a:r>
          </a:p>
        </p:txBody>
      </p:sp>
      <p:cxnSp>
        <p:nvCxnSpPr>
          <p:cNvPr id="23566" name="Straight Arrow Connector 12"/>
          <p:cNvCxnSpPr>
            <a:cxnSpLocks noChangeShapeType="1"/>
            <a:endCxn id="23562" idx="1"/>
          </p:cNvCxnSpPr>
          <p:nvPr/>
        </p:nvCxnSpPr>
        <p:spPr bwMode="auto">
          <a:xfrm>
            <a:off x="2486025" y="4179887"/>
            <a:ext cx="1763713" cy="555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3568" name="Picture 8" descr="C:\Users\Learonan\Desktop\Synchrot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971800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743200"/>
            <a:ext cx="190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xample-XR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189362"/>
            <a:ext cx="2184729" cy="200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6538" y="5029200"/>
            <a:ext cx="2621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Caltech, working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screening 1 million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samples per day.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dirty="0" smtClean="0"/>
              <a:t>Phase Map Identification Problem</a:t>
            </a:r>
          </a:p>
        </p:txBody>
      </p:sp>
      <p:grpSp>
        <p:nvGrpSpPr>
          <p:cNvPr id="150" name="Group 139"/>
          <p:cNvGrpSpPr>
            <a:grpSpLocks/>
          </p:cNvGrpSpPr>
          <p:nvPr/>
        </p:nvGrpSpPr>
        <p:grpSpPr bwMode="auto">
          <a:xfrm>
            <a:off x="688975" y="1370013"/>
            <a:ext cx="2892425" cy="1906587"/>
            <a:chOff x="-308582" y="1143000"/>
            <a:chExt cx="2893032" cy="1906587"/>
          </a:xfrm>
        </p:grpSpPr>
        <p:grpSp>
          <p:nvGrpSpPr>
            <p:cNvPr id="151" name="Group 134"/>
            <p:cNvGrpSpPr>
              <a:grpSpLocks/>
            </p:cNvGrpSpPr>
            <p:nvPr/>
          </p:nvGrpSpPr>
          <p:grpSpPr bwMode="auto">
            <a:xfrm>
              <a:off x="381000" y="1143000"/>
              <a:ext cx="2203450" cy="1906587"/>
              <a:chOff x="1295400" y="3048000"/>
              <a:chExt cx="2203450" cy="1906587"/>
            </a:xfrm>
          </p:grpSpPr>
          <p:sp>
            <p:nvSpPr>
              <p:cNvPr id="156" name="Isosceles Triangle 5"/>
              <p:cNvSpPr>
                <a:spLocks noChangeArrowheads="1"/>
              </p:cNvSpPr>
              <p:nvPr/>
            </p:nvSpPr>
            <p:spPr bwMode="auto">
              <a:xfrm>
                <a:off x="1563827" y="3257379"/>
                <a:ext cx="1691933" cy="1458876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58823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7" name="TextBox 6"/>
              <p:cNvSpPr txBox="1">
                <a:spLocks noChangeArrowheads="1"/>
              </p:cNvSpPr>
              <p:nvPr/>
            </p:nvSpPr>
            <p:spPr bwMode="auto">
              <a:xfrm>
                <a:off x="1295400" y="4685862"/>
                <a:ext cx="353247" cy="26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Fe</a:t>
                </a:r>
              </a:p>
            </p:txBody>
          </p:sp>
          <p:sp>
            <p:nvSpPr>
              <p:cNvPr id="158" name="TextBox 7"/>
              <p:cNvSpPr txBox="1">
                <a:spLocks noChangeArrowheads="1"/>
              </p:cNvSpPr>
              <p:nvPr/>
            </p:nvSpPr>
            <p:spPr bwMode="auto">
              <a:xfrm>
                <a:off x="2272450" y="3048000"/>
                <a:ext cx="311269" cy="26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Al</a:t>
                </a:r>
              </a:p>
            </p:txBody>
          </p:sp>
          <p:sp>
            <p:nvSpPr>
              <p:cNvPr id="159" name="TextBox 8"/>
              <p:cNvSpPr txBox="1">
                <a:spLocks noChangeArrowheads="1"/>
              </p:cNvSpPr>
              <p:nvPr/>
            </p:nvSpPr>
            <p:spPr bwMode="auto">
              <a:xfrm>
                <a:off x="3187581" y="4660123"/>
                <a:ext cx="311269" cy="26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Si</a:t>
                </a:r>
              </a:p>
            </p:txBody>
          </p:sp>
          <p:sp>
            <p:nvSpPr>
              <p:cNvPr id="160" name="Oval 9"/>
              <p:cNvSpPr>
                <a:spLocks noChangeArrowheads="1"/>
              </p:cNvSpPr>
              <p:nvPr/>
            </p:nvSpPr>
            <p:spPr bwMode="auto">
              <a:xfrm>
                <a:off x="2232335" y="4017210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1" name="Oval 10"/>
              <p:cNvSpPr>
                <a:spLocks noChangeArrowheads="1"/>
              </p:cNvSpPr>
              <p:nvPr/>
            </p:nvSpPr>
            <p:spPr bwMode="auto">
              <a:xfrm>
                <a:off x="2445042" y="3986817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" name="Oval 11"/>
              <p:cNvSpPr>
                <a:spLocks noChangeArrowheads="1"/>
              </p:cNvSpPr>
              <p:nvPr/>
            </p:nvSpPr>
            <p:spPr bwMode="auto">
              <a:xfrm>
                <a:off x="2293108" y="4321142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3" name="Oval 12"/>
              <p:cNvSpPr>
                <a:spLocks noChangeArrowheads="1"/>
              </p:cNvSpPr>
              <p:nvPr/>
            </p:nvSpPr>
            <p:spPr bwMode="auto">
              <a:xfrm>
                <a:off x="2414655" y="4229963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" name="Oval 13"/>
              <p:cNvSpPr>
                <a:spLocks noChangeArrowheads="1"/>
              </p:cNvSpPr>
              <p:nvPr/>
            </p:nvSpPr>
            <p:spPr bwMode="auto">
              <a:xfrm>
                <a:off x="2627362" y="419956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Oval 14"/>
              <p:cNvSpPr>
                <a:spLocks noChangeArrowheads="1"/>
              </p:cNvSpPr>
              <p:nvPr/>
            </p:nvSpPr>
            <p:spPr bwMode="auto">
              <a:xfrm>
                <a:off x="2475428" y="4533896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6" name="Oval 15"/>
              <p:cNvSpPr>
                <a:spLocks noChangeArrowheads="1"/>
              </p:cNvSpPr>
              <p:nvPr/>
            </p:nvSpPr>
            <p:spPr bwMode="auto">
              <a:xfrm>
                <a:off x="1958855" y="429074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7" name="Oval 16"/>
              <p:cNvSpPr>
                <a:spLocks noChangeArrowheads="1"/>
              </p:cNvSpPr>
              <p:nvPr/>
            </p:nvSpPr>
            <p:spPr bwMode="auto">
              <a:xfrm>
                <a:off x="2080401" y="419956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Oval 17"/>
              <p:cNvSpPr>
                <a:spLocks noChangeArrowheads="1"/>
              </p:cNvSpPr>
              <p:nvPr/>
            </p:nvSpPr>
            <p:spPr bwMode="auto">
              <a:xfrm>
                <a:off x="2293108" y="4169176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9" name="Oval 18"/>
              <p:cNvSpPr>
                <a:spLocks noChangeArrowheads="1"/>
              </p:cNvSpPr>
              <p:nvPr/>
            </p:nvSpPr>
            <p:spPr bwMode="auto">
              <a:xfrm>
                <a:off x="2809682" y="4412322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0" name="Oval 19"/>
              <p:cNvSpPr>
                <a:spLocks noChangeArrowheads="1"/>
              </p:cNvSpPr>
              <p:nvPr/>
            </p:nvSpPr>
            <p:spPr bwMode="auto">
              <a:xfrm>
                <a:off x="2931229" y="4321142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1" name="Oval 20"/>
              <p:cNvSpPr>
                <a:spLocks noChangeArrowheads="1"/>
              </p:cNvSpPr>
              <p:nvPr/>
            </p:nvSpPr>
            <p:spPr bwMode="auto">
              <a:xfrm>
                <a:off x="2414655" y="438192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2" name="Oval 21"/>
              <p:cNvSpPr>
                <a:spLocks noChangeArrowheads="1"/>
              </p:cNvSpPr>
              <p:nvPr/>
            </p:nvSpPr>
            <p:spPr bwMode="auto">
              <a:xfrm>
                <a:off x="2596975" y="429074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3" name="Oval 22"/>
              <p:cNvSpPr>
                <a:spLocks noChangeArrowheads="1"/>
              </p:cNvSpPr>
              <p:nvPr/>
            </p:nvSpPr>
            <p:spPr bwMode="auto">
              <a:xfrm>
                <a:off x="2809682" y="4260356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" name="Oval 23"/>
              <p:cNvSpPr>
                <a:spLocks noChangeArrowheads="1"/>
              </p:cNvSpPr>
              <p:nvPr/>
            </p:nvSpPr>
            <p:spPr bwMode="auto">
              <a:xfrm>
                <a:off x="2657749" y="4594682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5" name="Oval 24"/>
              <p:cNvSpPr>
                <a:spLocks noChangeArrowheads="1"/>
              </p:cNvSpPr>
              <p:nvPr/>
            </p:nvSpPr>
            <p:spPr bwMode="auto">
              <a:xfrm>
                <a:off x="2141175" y="4594682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6" name="Oval 25"/>
              <p:cNvSpPr>
                <a:spLocks noChangeArrowheads="1"/>
              </p:cNvSpPr>
              <p:nvPr/>
            </p:nvSpPr>
            <p:spPr bwMode="auto">
              <a:xfrm>
                <a:off x="2262722" y="4503503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7" name="Oval 26"/>
              <p:cNvSpPr>
                <a:spLocks noChangeArrowheads="1"/>
              </p:cNvSpPr>
              <p:nvPr/>
            </p:nvSpPr>
            <p:spPr bwMode="auto">
              <a:xfrm>
                <a:off x="1806920" y="456428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8" name="Oval 27"/>
              <p:cNvSpPr>
                <a:spLocks noChangeArrowheads="1"/>
              </p:cNvSpPr>
              <p:nvPr/>
            </p:nvSpPr>
            <p:spPr bwMode="auto">
              <a:xfrm>
                <a:off x="1928468" y="447310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9" name="Oval 28"/>
              <p:cNvSpPr>
                <a:spLocks noChangeArrowheads="1"/>
              </p:cNvSpPr>
              <p:nvPr/>
            </p:nvSpPr>
            <p:spPr bwMode="auto">
              <a:xfrm>
                <a:off x="2141175" y="4442715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0" name="Oval 29"/>
              <p:cNvSpPr>
                <a:spLocks noChangeArrowheads="1"/>
              </p:cNvSpPr>
              <p:nvPr/>
            </p:nvSpPr>
            <p:spPr bwMode="auto">
              <a:xfrm>
                <a:off x="2353882" y="3682885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1" name="Oval 30"/>
              <p:cNvSpPr>
                <a:spLocks noChangeArrowheads="1"/>
              </p:cNvSpPr>
              <p:nvPr/>
            </p:nvSpPr>
            <p:spPr bwMode="auto">
              <a:xfrm>
                <a:off x="2475428" y="3591705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" name="Oval 31"/>
              <p:cNvSpPr>
                <a:spLocks noChangeArrowheads="1"/>
              </p:cNvSpPr>
              <p:nvPr/>
            </p:nvSpPr>
            <p:spPr bwMode="auto">
              <a:xfrm>
                <a:off x="2536202" y="3895637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" name="Oval 32"/>
              <p:cNvSpPr>
                <a:spLocks noChangeArrowheads="1"/>
              </p:cNvSpPr>
              <p:nvPr/>
            </p:nvSpPr>
            <p:spPr bwMode="auto">
              <a:xfrm>
                <a:off x="2353882" y="3530919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4" name="Oval 33"/>
              <p:cNvSpPr>
                <a:spLocks noChangeArrowheads="1"/>
              </p:cNvSpPr>
              <p:nvPr/>
            </p:nvSpPr>
            <p:spPr bwMode="auto">
              <a:xfrm>
                <a:off x="2536202" y="3743671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" name="Oval 34"/>
              <p:cNvSpPr>
                <a:spLocks noChangeArrowheads="1"/>
              </p:cNvSpPr>
              <p:nvPr/>
            </p:nvSpPr>
            <p:spPr bwMode="auto">
              <a:xfrm>
                <a:off x="2323495" y="3865244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6" name="Oval 35"/>
              <p:cNvSpPr>
                <a:spLocks noChangeArrowheads="1"/>
              </p:cNvSpPr>
              <p:nvPr/>
            </p:nvSpPr>
            <p:spPr bwMode="auto">
              <a:xfrm>
                <a:off x="2536202" y="4169176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" name="Oval 36"/>
              <p:cNvSpPr>
                <a:spLocks noChangeArrowheads="1"/>
              </p:cNvSpPr>
              <p:nvPr/>
            </p:nvSpPr>
            <p:spPr bwMode="auto">
              <a:xfrm>
                <a:off x="2657749" y="4077997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8" name="Oval 37"/>
              <p:cNvSpPr>
                <a:spLocks noChangeArrowheads="1"/>
              </p:cNvSpPr>
              <p:nvPr/>
            </p:nvSpPr>
            <p:spPr bwMode="auto">
              <a:xfrm>
                <a:off x="2536202" y="4017210"/>
                <a:ext cx="60773" cy="6078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12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152" name="Straight Arrow Connector 88"/>
            <p:cNvCxnSpPr>
              <a:cxnSpLocks noChangeShapeType="1"/>
            </p:cNvCxnSpPr>
            <p:nvPr/>
          </p:nvCxnSpPr>
          <p:spPr bwMode="auto">
            <a:xfrm rot="16200000" flipH="1">
              <a:off x="873181" y="1710545"/>
              <a:ext cx="450476" cy="39396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1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498" y="1282279"/>
              <a:ext cx="942983" cy="51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4" name="Straight Arrow Connector 123"/>
            <p:cNvCxnSpPr>
              <a:cxnSpLocks noChangeShapeType="1"/>
            </p:cNvCxnSpPr>
            <p:nvPr/>
          </p:nvCxnSpPr>
          <p:spPr bwMode="auto">
            <a:xfrm>
              <a:off x="366778" y="2526930"/>
              <a:ext cx="534660" cy="14077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8582" y="2329847"/>
              <a:ext cx="928621" cy="489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9" name="TextBox 141"/>
          <p:cNvSpPr txBox="1">
            <a:spLocks noChangeArrowheads="1"/>
          </p:cNvSpPr>
          <p:nvPr/>
        </p:nvSpPr>
        <p:spPr bwMode="auto">
          <a:xfrm>
            <a:off x="304800" y="12192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b="1" u="sng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INPUT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: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4038600" y="4096196"/>
            <a:ext cx="4495800" cy="2372737"/>
            <a:chOff x="4572000" y="1143000"/>
            <a:chExt cx="4495800" cy="2372737"/>
          </a:xfrm>
        </p:grpSpPr>
        <p:sp>
          <p:nvSpPr>
            <p:cNvPr id="192" name="TextBox 129"/>
            <p:cNvSpPr txBox="1">
              <a:spLocks noChangeArrowheads="1"/>
            </p:cNvSpPr>
            <p:nvPr/>
          </p:nvSpPr>
          <p:spPr bwMode="auto">
            <a:xfrm>
              <a:off x="7857347" y="1143000"/>
              <a:ext cx="1210453" cy="58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pure phase</a:t>
              </a:r>
              <a:br>
                <a:rPr lang="en-US" sz="16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region</a:t>
              </a:r>
              <a:endPara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93" name="Straight Arrow Connector 131"/>
            <p:cNvCxnSpPr>
              <a:cxnSpLocks noChangeShapeType="1"/>
              <a:stCxn id="192" idx="1"/>
            </p:cNvCxnSpPr>
            <p:nvPr/>
          </p:nvCxnSpPr>
          <p:spPr bwMode="auto">
            <a:xfrm rot="10800000" flipV="1">
              <a:off x="7543801" y="1435508"/>
              <a:ext cx="313547" cy="62189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94" name="Group 157"/>
            <p:cNvGrpSpPr>
              <a:grpSpLocks/>
            </p:cNvGrpSpPr>
            <p:nvPr/>
          </p:nvGrpSpPr>
          <p:grpSpPr bwMode="auto">
            <a:xfrm>
              <a:off x="4572000" y="1600200"/>
              <a:ext cx="4419600" cy="1915537"/>
              <a:chOff x="4267200" y="4193163"/>
              <a:chExt cx="4419600" cy="1915537"/>
            </a:xfrm>
          </p:grpSpPr>
          <p:grpSp>
            <p:nvGrpSpPr>
              <p:cNvPr id="196" name="Group 43"/>
              <p:cNvGrpSpPr>
                <a:grpSpLocks noChangeAspect="1"/>
              </p:cNvGrpSpPr>
              <p:nvPr/>
            </p:nvGrpSpPr>
            <p:grpSpPr bwMode="auto">
              <a:xfrm>
                <a:off x="6065838" y="4202113"/>
                <a:ext cx="2203450" cy="1906587"/>
                <a:chOff x="194932" y="1216223"/>
                <a:chExt cx="2811499" cy="2432193"/>
              </a:xfrm>
            </p:grpSpPr>
            <p:sp>
              <p:nvSpPr>
                <p:cNvPr id="200" name="Isosceles Triangle 5"/>
                <p:cNvSpPr>
                  <a:spLocks noChangeArrowheads="1"/>
                </p:cNvSpPr>
                <p:nvPr/>
              </p:nvSpPr>
              <p:spPr bwMode="auto">
                <a:xfrm>
                  <a:off x="537432" y="1483323"/>
                  <a:ext cx="2158827" cy="18610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>
                    <a:alpha val="58823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94932" y="3305609"/>
                  <a:ext cx="450727" cy="342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1" hangingPunct="1"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ea typeface="ＭＳ Ｐゴシック" charset="0"/>
                      <a:cs typeface="ＭＳ Ｐゴシック" charset="0"/>
                    </a:rPr>
                    <a:t>Fe</a:t>
                  </a:r>
                </a:p>
              </p:txBody>
            </p:sp>
            <p:sp>
              <p:nvSpPr>
                <p:cNvPr id="20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441602" y="1216223"/>
                  <a:ext cx="397165" cy="342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1" hangingPunct="1"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ea typeface="ＭＳ Ｐゴシック" charset="0"/>
                      <a:cs typeface="ＭＳ Ｐゴシック" charset="0"/>
                    </a:rPr>
                    <a:t>Al</a:t>
                  </a:r>
                </a:p>
              </p:txBody>
            </p:sp>
            <p:sp>
              <p:nvSpPr>
                <p:cNvPr id="20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609266" y="3272774"/>
                  <a:ext cx="397165" cy="342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1" hangingPunct="1"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ea typeface="ＭＳ Ｐゴシック" charset="0"/>
                      <a:cs typeface="ＭＳ Ｐゴシック" charset="0"/>
                    </a:rPr>
                    <a:t>Si</a:t>
                  </a:r>
                </a:p>
              </p:txBody>
            </p:sp>
            <p:sp>
              <p:nvSpPr>
                <p:cNvPr id="204" name="Oval 9"/>
                <p:cNvSpPr>
                  <a:spLocks noChangeArrowheads="1"/>
                </p:cNvSpPr>
                <p:nvPr/>
              </p:nvSpPr>
              <p:spPr bwMode="auto">
                <a:xfrm>
                  <a:off x="1390417" y="245262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5" name="Oval 10"/>
                <p:cNvSpPr>
                  <a:spLocks noChangeArrowheads="1"/>
                </p:cNvSpPr>
                <p:nvPr/>
              </p:nvSpPr>
              <p:spPr bwMode="auto">
                <a:xfrm>
                  <a:off x="1661821" y="241385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6" name="Oval 11"/>
                <p:cNvSpPr>
                  <a:spLocks noChangeArrowheads="1"/>
                </p:cNvSpPr>
                <p:nvPr/>
              </p:nvSpPr>
              <p:spPr bwMode="auto">
                <a:xfrm>
                  <a:off x="1467961" y="284034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7" name="Oval 12"/>
                <p:cNvSpPr>
                  <a:spLocks noChangeArrowheads="1"/>
                </p:cNvSpPr>
                <p:nvPr/>
              </p:nvSpPr>
              <p:spPr bwMode="auto">
                <a:xfrm>
                  <a:off x="1623049" y="2724028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8" name="Oval 13"/>
                <p:cNvSpPr>
                  <a:spLocks noChangeArrowheads="1"/>
                </p:cNvSpPr>
                <p:nvPr/>
              </p:nvSpPr>
              <p:spPr bwMode="auto">
                <a:xfrm>
                  <a:off x="1894453" y="2685256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9" name="Oval 14"/>
                <p:cNvSpPr>
                  <a:spLocks noChangeArrowheads="1"/>
                </p:cNvSpPr>
                <p:nvPr/>
              </p:nvSpPr>
              <p:spPr bwMode="auto">
                <a:xfrm>
                  <a:off x="1700593" y="3111749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0" name="Oval 15"/>
                <p:cNvSpPr>
                  <a:spLocks noChangeArrowheads="1"/>
                </p:cNvSpPr>
                <p:nvPr/>
              </p:nvSpPr>
              <p:spPr bwMode="auto">
                <a:xfrm>
                  <a:off x="1041469" y="280157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1" name="Oval 16"/>
                <p:cNvSpPr>
                  <a:spLocks noChangeArrowheads="1"/>
                </p:cNvSpPr>
                <p:nvPr/>
              </p:nvSpPr>
              <p:spPr bwMode="auto">
                <a:xfrm>
                  <a:off x="1196557" y="2685256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2" name="Oval 17"/>
                <p:cNvSpPr>
                  <a:spLocks noChangeArrowheads="1"/>
                </p:cNvSpPr>
                <p:nvPr/>
              </p:nvSpPr>
              <p:spPr bwMode="auto">
                <a:xfrm>
                  <a:off x="1467961" y="264648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3" name="Oval 18"/>
                <p:cNvSpPr>
                  <a:spLocks noChangeArrowheads="1"/>
                </p:cNvSpPr>
                <p:nvPr/>
              </p:nvSpPr>
              <p:spPr bwMode="auto">
                <a:xfrm>
                  <a:off x="2127085" y="2956660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4" name="Oval 19"/>
                <p:cNvSpPr>
                  <a:spLocks noChangeArrowheads="1"/>
                </p:cNvSpPr>
                <p:nvPr/>
              </p:nvSpPr>
              <p:spPr bwMode="auto">
                <a:xfrm>
                  <a:off x="2282173" y="284034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5" name="Oval 20"/>
                <p:cNvSpPr>
                  <a:spLocks noChangeArrowheads="1"/>
                </p:cNvSpPr>
                <p:nvPr/>
              </p:nvSpPr>
              <p:spPr bwMode="auto">
                <a:xfrm>
                  <a:off x="1623049" y="2917888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6" name="Oval 21"/>
                <p:cNvSpPr>
                  <a:spLocks noChangeArrowheads="1"/>
                </p:cNvSpPr>
                <p:nvPr/>
              </p:nvSpPr>
              <p:spPr bwMode="auto">
                <a:xfrm>
                  <a:off x="1855681" y="280157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7" name="Oval 22"/>
                <p:cNvSpPr>
                  <a:spLocks noChangeArrowheads="1"/>
                </p:cNvSpPr>
                <p:nvPr/>
              </p:nvSpPr>
              <p:spPr bwMode="auto">
                <a:xfrm>
                  <a:off x="2127085" y="2762800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8" name="Oval 23"/>
                <p:cNvSpPr>
                  <a:spLocks noChangeArrowheads="1"/>
                </p:cNvSpPr>
                <p:nvPr/>
              </p:nvSpPr>
              <p:spPr bwMode="auto">
                <a:xfrm>
                  <a:off x="1933225" y="3189293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9" name="Oval 24"/>
                <p:cNvSpPr>
                  <a:spLocks noChangeArrowheads="1"/>
                </p:cNvSpPr>
                <p:nvPr/>
              </p:nvSpPr>
              <p:spPr bwMode="auto">
                <a:xfrm>
                  <a:off x="1274101" y="3189293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0" name="Oval 25"/>
                <p:cNvSpPr>
                  <a:spLocks noChangeArrowheads="1"/>
                </p:cNvSpPr>
                <p:nvPr/>
              </p:nvSpPr>
              <p:spPr bwMode="auto">
                <a:xfrm>
                  <a:off x="1429189" y="3072977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1" name="Oval 26"/>
                <p:cNvSpPr>
                  <a:spLocks noChangeArrowheads="1"/>
                </p:cNvSpPr>
                <p:nvPr/>
              </p:nvSpPr>
              <p:spPr bwMode="auto">
                <a:xfrm>
                  <a:off x="847608" y="3150521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2" name="Oval 27"/>
                <p:cNvSpPr>
                  <a:spLocks noChangeArrowheads="1"/>
                </p:cNvSpPr>
                <p:nvPr/>
              </p:nvSpPr>
              <p:spPr bwMode="auto">
                <a:xfrm>
                  <a:off x="1002697" y="3034205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3" name="Oval 28"/>
                <p:cNvSpPr>
                  <a:spLocks noChangeArrowheads="1"/>
                </p:cNvSpPr>
                <p:nvPr/>
              </p:nvSpPr>
              <p:spPr bwMode="auto">
                <a:xfrm>
                  <a:off x="1274101" y="299543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4" name="Oval 29"/>
                <p:cNvSpPr>
                  <a:spLocks noChangeArrowheads="1"/>
                </p:cNvSpPr>
                <p:nvPr/>
              </p:nvSpPr>
              <p:spPr bwMode="auto">
                <a:xfrm>
                  <a:off x="1545505" y="202613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" name="Oval 30"/>
                <p:cNvSpPr>
                  <a:spLocks noChangeArrowheads="1"/>
                </p:cNvSpPr>
                <p:nvPr/>
              </p:nvSpPr>
              <p:spPr bwMode="auto">
                <a:xfrm>
                  <a:off x="1700593" y="1909816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6" name="Oval 31"/>
                <p:cNvSpPr>
                  <a:spLocks noChangeArrowheads="1"/>
                </p:cNvSpPr>
                <p:nvPr/>
              </p:nvSpPr>
              <p:spPr bwMode="auto">
                <a:xfrm>
                  <a:off x="1778137" y="2297536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7" name="Oval 32"/>
                <p:cNvSpPr>
                  <a:spLocks noChangeArrowheads="1"/>
                </p:cNvSpPr>
                <p:nvPr/>
              </p:nvSpPr>
              <p:spPr bwMode="auto">
                <a:xfrm>
                  <a:off x="1545505" y="1832272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8" name="Oval 33"/>
                <p:cNvSpPr>
                  <a:spLocks noChangeArrowheads="1"/>
                </p:cNvSpPr>
                <p:nvPr/>
              </p:nvSpPr>
              <p:spPr bwMode="auto">
                <a:xfrm>
                  <a:off x="1778137" y="2103676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9" name="Oval 34"/>
                <p:cNvSpPr>
                  <a:spLocks noChangeArrowheads="1"/>
                </p:cNvSpPr>
                <p:nvPr/>
              </p:nvSpPr>
              <p:spPr bwMode="auto">
                <a:xfrm>
                  <a:off x="1506733" y="225876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0" name="Oval 35"/>
                <p:cNvSpPr>
                  <a:spLocks noChangeArrowheads="1"/>
                </p:cNvSpPr>
                <p:nvPr/>
              </p:nvSpPr>
              <p:spPr bwMode="auto">
                <a:xfrm>
                  <a:off x="1778137" y="264648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1" name="Oval 36"/>
                <p:cNvSpPr>
                  <a:spLocks noChangeArrowheads="1"/>
                </p:cNvSpPr>
                <p:nvPr/>
              </p:nvSpPr>
              <p:spPr bwMode="auto">
                <a:xfrm>
                  <a:off x="1933225" y="2530168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2" name="Oval 37"/>
                <p:cNvSpPr>
                  <a:spLocks noChangeArrowheads="1"/>
                </p:cNvSpPr>
                <p:nvPr/>
              </p:nvSpPr>
              <p:spPr bwMode="auto">
                <a:xfrm>
                  <a:off x="1778137" y="2452624"/>
                  <a:ext cx="77544" cy="77544"/>
                </a:xfrm>
                <a:prstGeom prst="ellipse">
                  <a:avLst/>
                </a:pr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 sz="12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3" name="Freeform 38"/>
                <p:cNvSpPr>
                  <a:spLocks/>
                </p:cNvSpPr>
                <p:nvPr/>
              </p:nvSpPr>
              <p:spPr bwMode="auto">
                <a:xfrm>
                  <a:off x="1207813" y="1493329"/>
                  <a:ext cx="986594" cy="1135645"/>
                </a:xfrm>
                <a:custGeom>
                  <a:avLst/>
                  <a:gdLst>
                    <a:gd name="T0" fmla="*/ 0 w 1938987"/>
                    <a:gd name="T1" fmla="*/ 6184 h 2231922"/>
                    <a:gd name="T2" fmla="*/ 0 w 1938987"/>
                    <a:gd name="T3" fmla="*/ 6184 h 2231922"/>
                    <a:gd name="T4" fmla="*/ 574 w 1938987"/>
                    <a:gd name="T5" fmla="*/ 6494 h 2231922"/>
                    <a:gd name="T6" fmla="*/ 662 w 1938987"/>
                    <a:gd name="T7" fmla="*/ 6626 h 2231922"/>
                    <a:gd name="T8" fmla="*/ 972 w 1938987"/>
                    <a:gd name="T9" fmla="*/ 6759 h 2231922"/>
                    <a:gd name="T10" fmla="*/ 1104 w 1938987"/>
                    <a:gd name="T11" fmla="*/ 6847 h 2231922"/>
                    <a:gd name="T12" fmla="*/ 1281 w 1938987"/>
                    <a:gd name="T13" fmla="*/ 7024 h 2231922"/>
                    <a:gd name="T14" fmla="*/ 1634 w 1938987"/>
                    <a:gd name="T15" fmla="*/ 7245 h 2231922"/>
                    <a:gd name="T16" fmla="*/ 1988 w 1938987"/>
                    <a:gd name="T17" fmla="*/ 7598 h 2231922"/>
                    <a:gd name="T18" fmla="*/ 2253 w 1938987"/>
                    <a:gd name="T19" fmla="*/ 7863 h 2231922"/>
                    <a:gd name="T20" fmla="*/ 2430 w 1938987"/>
                    <a:gd name="T21" fmla="*/ 8039 h 2231922"/>
                    <a:gd name="T22" fmla="*/ 2606 w 1938987"/>
                    <a:gd name="T23" fmla="*/ 8172 h 2231922"/>
                    <a:gd name="T24" fmla="*/ 3048 w 1938987"/>
                    <a:gd name="T25" fmla="*/ 8614 h 2231922"/>
                    <a:gd name="T26" fmla="*/ 3180 w 1938987"/>
                    <a:gd name="T27" fmla="*/ 8702 h 2231922"/>
                    <a:gd name="T28" fmla="*/ 3622 w 1938987"/>
                    <a:gd name="T29" fmla="*/ 9144 h 2231922"/>
                    <a:gd name="T30" fmla="*/ 3931 w 1938987"/>
                    <a:gd name="T31" fmla="*/ 9277 h 2231922"/>
                    <a:gd name="T32" fmla="*/ 4064 w 1938987"/>
                    <a:gd name="T33" fmla="*/ 9321 h 2231922"/>
                    <a:gd name="T34" fmla="*/ 4461 w 1938987"/>
                    <a:gd name="T35" fmla="*/ 9365 h 2231922"/>
                    <a:gd name="T36" fmla="*/ 4726 w 1938987"/>
                    <a:gd name="T37" fmla="*/ 9409 h 2231922"/>
                    <a:gd name="T38" fmla="*/ 5212 w 1938987"/>
                    <a:gd name="T39" fmla="*/ 9453 h 2231922"/>
                    <a:gd name="T40" fmla="*/ 5655 w 1938987"/>
                    <a:gd name="T41" fmla="*/ 9541 h 2231922"/>
                    <a:gd name="T42" fmla="*/ 6096 w 1938987"/>
                    <a:gd name="T43" fmla="*/ 9806 h 2231922"/>
                    <a:gd name="T44" fmla="*/ 6228 w 1938987"/>
                    <a:gd name="T45" fmla="*/ 9895 h 2231922"/>
                    <a:gd name="T46" fmla="*/ 6714 w 1938987"/>
                    <a:gd name="T47" fmla="*/ 10027 h 2231922"/>
                    <a:gd name="T48" fmla="*/ 7553 w 1938987"/>
                    <a:gd name="T49" fmla="*/ 9984 h 2231922"/>
                    <a:gd name="T50" fmla="*/ 7951 w 1938987"/>
                    <a:gd name="T51" fmla="*/ 9762 h 2231922"/>
                    <a:gd name="T52" fmla="*/ 8128 w 1938987"/>
                    <a:gd name="T53" fmla="*/ 9674 h 2231922"/>
                    <a:gd name="T54" fmla="*/ 8349 w 1938987"/>
                    <a:gd name="T55" fmla="*/ 9409 h 2231922"/>
                    <a:gd name="T56" fmla="*/ 8481 w 1938987"/>
                    <a:gd name="T57" fmla="*/ 9321 h 2231922"/>
                    <a:gd name="T58" fmla="*/ 8702 w 1938987"/>
                    <a:gd name="T59" fmla="*/ 8923 h 2231922"/>
                    <a:gd name="T60" fmla="*/ 8702 w 1938987"/>
                    <a:gd name="T61" fmla="*/ 8702 h 2231922"/>
                    <a:gd name="T62" fmla="*/ 3622 w 1938987"/>
                    <a:gd name="T63" fmla="*/ 0 h 2231922"/>
                    <a:gd name="T64" fmla="*/ 0 w 1938987"/>
                    <a:gd name="T65" fmla="*/ 6184 h 22319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38987"/>
                    <a:gd name="T100" fmla="*/ 0 h 2231922"/>
                    <a:gd name="T101" fmla="*/ 1938987 w 1938987"/>
                    <a:gd name="T102" fmla="*/ 2231922 h 22319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38987" h="2231922">
                      <a:moveTo>
                        <a:pt x="0" y="1376516"/>
                      </a:moveTo>
                      <a:lnTo>
                        <a:pt x="0" y="1376516"/>
                      </a:lnTo>
                      <a:cubicBezTo>
                        <a:pt x="42606" y="1399458"/>
                        <a:pt x="87556" y="1418499"/>
                        <a:pt x="127819" y="1445341"/>
                      </a:cubicBezTo>
                      <a:cubicBezTo>
                        <a:pt x="137651" y="1451896"/>
                        <a:pt x="138405" y="1467273"/>
                        <a:pt x="147483" y="1474838"/>
                      </a:cubicBezTo>
                      <a:cubicBezTo>
                        <a:pt x="163684" y="1488339"/>
                        <a:pt x="195816" y="1497504"/>
                        <a:pt x="216309" y="1504335"/>
                      </a:cubicBezTo>
                      <a:cubicBezTo>
                        <a:pt x="226141" y="1510890"/>
                        <a:pt x="236834" y="1516310"/>
                        <a:pt x="245806" y="1524000"/>
                      </a:cubicBezTo>
                      <a:cubicBezTo>
                        <a:pt x="259882" y="1536066"/>
                        <a:pt x="270303" y="1552205"/>
                        <a:pt x="285135" y="1563329"/>
                      </a:cubicBezTo>
                      <a:cubicBezTo>
                        <a:pt x="374438" y="1630305"/>
                        <a:pt x="273253" y="1529495"/>
                        <a:pt x="363793" y="1612490"/>
                      </a:cubicBezTo>
                      <a:cubicBezTo>
                        <a:pt x="391126" y="1637546"/>
                        <a:pt x="416232" y="1664929"/>
                        <a:pt x="442451" y="1691148"/>
                      </a:cubicBezTo>
                      <a:lnTo>
                        <a:pt x="501445" y="1750141"/>
                      </a:lnTo>
                      <a:cubicBezTo>
                        <a:pt x="514555" y="1763251"/>
                        <a:pt x="525942" y="1778346"/>
                        <a:pt x="540774" y="1789470"/>
                      </a:cubicBezTo>
                      <a:cubicBezTo>
                        <a:pt x="553884" y="1799302"/>
                        <a:pt x="568095" y="1807816"/>
                        <a:pt x="580103" y="1818967"/>
                      </a:cubicBezTo>
                      <a:cubicBezTo>
                        <a:pt x="614068" y="1850506"/>
                        <a:pt x="639859" y="1891580"/>
                        <a:pt x="678425" y="1917290"/>
                      </a:cubicBezTo>
                      <a:cubicBezTo>
                        <a:pt x="688257" y="1923845"/>
                        <a:pt x="699239" y="1928939"/>
                        <a:pt x="707922" y="1936954"/>
                      </a:cubicBezTo>
                      <a:cubicBezTo>
                        <a:pt x="741980" y="1968392"/>
                        <a:pt x="763643" y="2017019"/>
                        <a:pt x="806245" y="2035277"/>
                      </a:cubicBezTo>
                      <a:cubicBezTo>
                        <a:pt x="829187" y="2045109"/>
                        <a:pt x="851896" y="2055504"/>
                        <a:pt x="875071" y="2064774"/>
                      </a:cubicBezTo>
                      <a:cubicBezTo>
                        <a:pt x="884694" y="2068623"/>
                        <a:pt x="894344" y="2072902"/>
                        <a:pt x="904567" y="2074606"/>
                      </a:cubicBezTo>
                      <a:cubicBezTo>
                        <a:pt x="933842" y="2079485"/>
                        <a:pt x="963640" y="2080516"/>
                        <a:pt x="993058" y="2084438"/>
                      </a:cubicBezTo>
                      <a:cubicBezTo>
                        <a:pt x="1012819" y="2087073"/>
                        <a:pt x="1032252" y="2091941"/>
                        <a:pt x="1052051" y="2094270"/>
                      </a:cubicBezTo>
                      <a:cubicBezTo>
                        <a:pt x="1088003" y="2098500"/>
                        <a:pt x="1124254" y="2099873"/>
                        <a:pt x="1160206" y="2104103"/>
                      </a:cubicBezTo>
                      <a:cubicBezTo>
                        <a:pt x="1205746" y="2109461"/>
                        <a:pt x="1218014" y="2113639"/>
                        <a:pt x="1258529" y="2123767"/>
                      </a:cubicBezTo>
                      <a:cubicBezTo>
                        <a:pt x="1318999" y="2154003"/>
                        <a:pt x="1285659" y="2135300"/>
                        <a:pt x="1356851" y="2182761"/>
                      </a:cubicBezTo>
                      <a:cubicBezTo>
                        <a:pt x="1366683" y="2189316"/>
                        <a:pt x="1374884" y="2199559"/>
                        <a:pt x="1386348" y="2202425"/>
                      </a:cubicBezTo>
                      <a:cubicBezTo>
                        <a:pt x="1475061" y="2224604"/>
                        <a:pt x="1439367" y="2213544"/>
                        <a:pt x="1494503" y="2231922"/>
                      </a:cubicBezTo>
                      <a:cubicBezTo>
                        <a:pt x="1556774" y="2228645"/>
                        <a:pt x="1619215" y="2227735"/>
                        <a:pt x="1681316" y="2222090"/>
                      </a:cubicBezTo>
                      <a:cubicBezTo>
                        <a:pt x="1714547" y="2219069"/>
                        <a:pt x="1744802" y="2185431"/>
                        <a:pt x="1769806" y="2172929"/>
                      </a:cubicBezTo>
                      <a:lnTo>
                        <a:pt x="1809135" y="2153264"/>
                      </a:lnTo>
                      <a:cubicBezTo>
                        <a:pt x="1828469" y="2124263"/>
                        <a:pt x="1829909" y="2117926"/>
                        <a:pt x="1858296" y="2094270"/>
                      </a:cubicBezTo>
                      <a:cubicBezTo>
                        <a:pt x="1867374" y="2086705"/>
                        <a:pt x="1877961" y="2081161"/>
                        <a:pt x="1887793" y="2074606"/>
                      </a:cubicBezTo>
                      <a:cubicBezTo>
                        <a:pt x="1902513" y="2052525"/>
                        <a:pt x="1932961" y="2018065"/>
                        <a:pt x="1936954" y="1986116"/>
                      </a:cubicBezTo>
                      <a:cubicBezTo>
                        <a:pt x="1938987" y="1969855"/>
                        <a:pt x="1936954" y="1953341"/>
                        <a:pt x="1936954" y="1936954"/>
                      </a:cubicBezTo>
                      <a:lnTo>
                        <a:pt x="806245" y="0"/>
                      </a:lnTo>
                      <a:lnTo>
                        <a:pt x="0" y="1376516"/>
                      </a:lnTo>
                      <a:close/>
                    </a:path>
                  </a:pathLst>
                </a:custGeom>
                <a:solidFill>
                  <a:srgbClr val="00B050">
                    <a:alpha val="23921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4" name="Freeform 39"/>
                <p:cNvSpPr>
                  <a:spLocks/>
                </p:cNvSpPr>
                <p:nvPr/>
              </p:nvSpPr>
              <p:spPr bwMode="auto">
                <a:xfrm>
                  <a:off x="1608040" y="2163710"/>
                  <a:ext cx="1085617" cy="1175668"/>
                </a:xfrm>
                <a:custGeom>
                  <a:avLst/>
                  <a:gdLst>
                    <a:gd name="T0" fmla="*/ 3534 w 2133600"/>
                    <a:gd name="T1" fmla="*/ 0 h 2310581"/>
                    <a:gd name="T2" fmla="*/ 3534 w 2133600"/>
                    <a:gd name="T3" fmla="*/ 0 h 2310581"/>
                    <a:gd name="T4" fmla="*/ 3136 w 2133600"/>
                    <a:gd name="T5" fmla="*/ 177 h 2310581"/>
                    <a:gd name="T6" fmla="*/ 2871 w 2133600"/>
                    <a:gd name="T7" fmla="*/ 354 h 2310581"/>
                    <a:gd name="T8" fmla="*/ 2606 w 2133600"/>
                    <a:gd name="T9" fmla="*/ 442 h 2310581"/>
                    <a:gd name="T10" fmla="*/ 2474 w 2133600"/>
                    <a:gd name="T11" fmla="*/ 530 h 2310581"/>
                    <a:gd name="T12" fmla="*/ 2253 w 2133600"/>
                    <a:gd name="T13" fmla="*/ 574 h 2310581"/>
                    <a:gd name="T14" fmla="*/ 1988 w 2133600"/>
                    <a:gd name="T15" fmla="*/ 662 h 2310581"/>
                    <a:gd name="T16" fmla="*/ 1855 w 2133600"/>
                    <a:gd name="T17" fmla="*/ 707 h 2310581"/>
                    <a:gd name="T18" fmla="*/ 1325 w 2133600"/>
                    <a:gd name="T19" fmla="*/ 1016 h 2310581"/>
                    <a:gd name="T20" fmla="*/ 972 w 2133600"/>
                    <a:gd name="T21" fmla="*/ 1414 h 2310581"/>
                    <a:gd name="T22" fmla="*/ 751 w 2133600"/>
                    <a:gd name="T23" fmla="*/ 1546 h 2310581"/>
                    <a:gd name="T24" fmla="*/ 486 w 2133600"/>
                    <a:gd name="T25" fmla="*/ 1811 h 2310581"/>
                    <a:gd name="T26" fmla="*/ 177 w 2133600"/>
                    <a:gd name="T27" fmla="*/ 2165 h 2310581"/>
                    <a:gd name="T28" fmla="*/ 0 w 2133600"/>
                    <a:gd name="T29" fmla="*/ 2827 h 2310581"/>
                    <a:gd name="T30" fmla="*/ 44 w 2133600"/>
                    <a:gd name="T31" fmla="*/ 3489 h 2310581"/>
                    <a:gd name="T32" fmla="*/ 89 w 2133600"/>
                    <a:gd name="T33" fmla="*/ 3710 h 2310581"/>
                    <a:gd name="T34" fmla="*/ 221 w 2133600"/>
                    <a:gd name="T35" fmla="*/ 4020 h 2310581"/>
                    <a:gd name="T36" fmla="*/ 354 w 2133600"/>
                    <a:gd name="T37" fmla="*/ 4196 h 2310581"/>
                    <a:gd name="T38" fmla="*/ 442 w 2133600"/>
                    <a:gd name="T39" fmla="*/ 4329 h 2310581"/>
                    <a:gd name="T40" fmla="*/ 574 w 2133600"/>
                    <a:gd name="T41" fmla="*/ 4461 h 2310581"/>
                    <a:gd name="T42" fmla="*/ 662 w 2133600"/>
                    <a:gd name="T43" fmla="*/ 4594 h 2310581"/>
                    <a:gd name="T44" fmla="*/ 972 w 2133600"/>
                    <a:gd name="T45" fmla="*/ 4903 h 2310581"/>
                    <a:gd name="T46" fmla="*/ 1104 w 2133600"/>
                    <a:gd name="T47" fmla="*/ 5212 h 2310581"/>
                    <a:gd name="T48" fmla="*/ 1193 w 2133600"/>
                    <a:gd name="T49" fmla="*/ 5477 h 2310581"/>
                    <a:gd name="T50" fmla="*/ 1237 w 2133600"/>
                    <a:gd name="T51" fmla="*/ 5610 h 2310581"/>
                    <a:gd name="T52" fmla="*/ 1281 w 2133600"/>
                    <a:gd name="T53" fmla="*/ 5831 h 2310581"/>
                    <a:gd name="T54" fmla="*/ 1325 w 2133600"/>
                    <a:gd name="T55" fmla="*/ 5963 h 2310581"/>
                    <a:gd name="T56" fmla="*/ 1458 w 2133600"/>
                    <a:gd name="T57" fmla="*/ 6759 h 2310581"/>
                    <a:gd name="T58" fmla="*/ 1502 w 2133600"/>
                    <a:gd name="T59" fmla="*/ 6891 h 2310581"/>
                    <a:gd name="T60" fmla="*/ 1811 w 2133600"/>
                    <a:gd name="T61" fmla="*/ 7996 h 2310581"/>
                    <a:gd name="T62" fmla="*/ 1855 w 2133600"/>
                    <a:gd name="T63" fmla="*/ 9277 h 2310581"/>
                    <a:gd name="T64" fmla="*/ 1767 w 2133600"/>
                    <a:gd name="T65" fmla="*/ 9895 h 2310581"/>
                    <a:gd name="T66" fmla="*/ 1679 w 2133600"/>
                    <a:gd name="T67" fmla="*/ 10027 h 2310581"/>
                    <a:gd name="T68" fmla="*/ 1634 w 2133600"/>
                    <a:gd name="T69" fmla="*/ 10204 h 2310581"/>
                    <a:gd name="T70" fmla="*/ 1590 w 2133600"/>
                    <a:gd name="T71" fmla="*/ 10381 h 2310581"/>
                    <a:gd name="T72" fmla="*/ 9586 w 2133600"/>
                    <a:gd name="T73" fmla="*/ 10381 h 2310581"/>
                    <a:gd name="T74" fmla="*/ 3534 w 2133600"/>
                    <a:gd name="T75" fmla="*/ 0 h 231058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133600"/>
                    <a:gd name="T115" fmla="*/ 0 h 2310581"/>
                    <a:gd name="T116" fmla="*/ 2133600 w 2133600"/>
                    <a:gd name="T117" fmla="*/ 2310581 h 231058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133600" h="2310581">
                      <a:moveTo>
                        <a:pt x="786581" y="0"/>
                      </a:moveTo>
                      <a:lnTo>
                        <a:pt x="786581" y="0"/>
                      </a:lnTo>
                      <a:cubicBezTo>
                        <a:pt x="757084" y="13110"/>
                        <a:pt x="726572" y="24139"/>
                        <a:pt x="698091" y="39329"/>
                      </a:cubicBezTo>
                      <a:cubicBezTo>
                        <a:pt x="677238" y="50451"/>
                        <a:pt x="661518" y="71184"/>
                        <a:pt x="639097" y="78658"/>
                      </a:cubicBezTo>
                      <a:cubicBezTo>
                        <a:pt x="619432" y="85213"/>
                        <a:pt x="597350" y="86825"/>
                        <a:pt x="580103" y="98323"/>
                      </a:cubicBezTo>
                      <a:cubicBezTo>
                        <a:pt x="570271" y="104878"/>
                        <a:pt x="561671" y="113838"/>
                        <a:pt x="550607" y="117987"/>
                      </a:cubicBezTo>
                      <a:cubicBezTo>
                        <a:pt x="534959" y="123855"/>
                        <a:pt x="517568" y="123422"/>
                        <a:pt x="501445" y="127819"/>
                      </a:cubicBezTo>
                      <a:cubicBezTo>
                        <a:pt x="481447" y="133273"/>
                        <a:pt x="462116" y="140929"/>
                        <a:pt x="442452" y="147484"/>
                      </a:cubicBezTo>
                      <a:lnTo>
                        <a:pt x="412955" y="157316"/>
                      </a:lnTo>
                      <a:cubicBezTo>
                        <a:pt x="323487" y="224418"/>
                        <a:pt x="366093" y="208361"/>
                        <a:pt x="294968" y="226142"/>
                      </a:cubicBezTo>
                      <a:cubicBezTo>
                        <a:pt x="272596" y="259699"/>
                        <a:pt x="253726" y="292182"/>
                        <a:pt x="216310" y="314632"/>
                      </a:cubicBezTo>
                      <a:lnTo>
                        <a:pt x="167149" y="344129"/>
                      </a:lnTo>
                      <a:cubicBezTo>
                        <a:pt x="106637" y="424811"/>
                        <a:pt x="168539" y="351365"/>
                        <a:pt x="108155" y="403123"/>
                      </a:cubicBezTo>
                      <a:cubicBezTo>
                        <a:pt x="72514" y="433673"/>
                        <a:pt x="66449" y="445622"/>
                        <a:pt x="39329" y="481781"/>
                      </a:cubicBezTo>
                      <a:cubicBezTo>
                        <a:pt x="3528" y="589184"/>
                        <a:pt x="14943" y="539602"/>
                        <a:pt x="0" y="629265"/>
                      </a:cubicBezTo>
                      <a:cubicBezTo>
                        <a:pt x="3277" y="678426"/>
                        <a:pt x="4929" y="727722"/>
                        <a:pt x="9832" y="776748"/>
                      </a:cubicBezTo>
                      <a:cubicBezTo>
                        <a:pt x="11495" y="793377"/>
                        <a:pt x="15612" y="809697"/>
                        <a:pt x="19665" y="825910"/>
                      </a:cubicBezTo>
                      <a:cubicBezTo>
                        <a:pt x="25241" y="848215"/>
                        <a:pt x="37435" y="875973"/>
                        <a:pt x="49162" y="894736"/>
                      </a:cubicBezTo>
                      <a:cubicBezTo>
                        <a:pt x="57847" y="908632"/>
                        <a:pt x="69133" y="920730"/>
                        <a:pt x="78658" y="934065"/>
                      </a:cubicBezTo>
                      <a:cubicBezTo>
                        <a:pt x="85526" y="943681"/>
                        <a:pt x="90758" y="954483"/>
                        <a:pt x="98323" y="963561"/>
                      </a:cubicBezTo>
                      <a:cubicBezTo>
                        <a:pt x="107225" y="974243"/>
                        <a:pt x="118918" y="982376"/>
                        <a:pt x="127820" y="993058"/>
                      </a:cubicBezTo>
                      <a:cubicBezTo>
                        <a:pt x="135385" y="1002136"/>
                        <a:pt x="139579" y="1013772"/>
                        <a:pt x="147484" y="1022555"/>
                      </a:cubicBezTo>
                      <a:cubicBezTo>
                        <a:pt x="169188" y="1046671"/>
                        <a:pt x="216310" y="1091381"/>
                        <a:pt x="216310" y="1091381"/>
                      </a:cubicBezTo>
                      <a:cubicBezTo>
                        <a:pt x="247957" y="1186325"/>
                        <a:pt x="197211" y="1038716"/>
                        <a:pt x="245807" y="1160207"/>
                      </a:cubicBezTo>
                      <a:cubicBezTo>
                        <a:pt x="253505" y="1179452"/>
                        <a:pt x="258916" y="1199536"/>
                        <a:pt x="265471" y="1219200"/>
                      </a:cubicBezTo>
                      <a:cubicBezTo>
                        <a:pt x="268748" y="1229032"/>
                        <a:pt x="273270" y="1238534"/>
                        <a:pt x="275303" y="1248697"/>
                      </a:cubicBezTo>
                      <a:cubicBezTo>
                        <a:pt x="278581" y="1265084"/>
                        <a:pt x="281083" y="1281645"/>
                        <a:pt x="285136" y="1297858"/>
                      </a:cubicBezTo>
                      <a:cubicBezTo>
                        <a:pt x="287650" y="1307913"/>
                        <a:pt x="292638" y="1317256"/>
                        <a:pt x="294968" y="1327355"/>
                      </a:cubicBezTo>
                      <a:cubicBezTo>
                        <a:pt x="343506" y="1537693"/>
                        <a:pt x="291756" y="1324441"/>
                        <a:pt x="324465" y="1504336"/>
                      </a:cubicBezTo>
                      <a:cubicBezTo>
                        <a:pt x="326319" y="1514533"/>
                        <a:pt x="331503" y="1523852"/>
                        <a:pt x="334297" y="1533832"/>
                      </a:cubicBezTo>
                      <a:cubicBezTo>
                        <a:pt x="406306" y="1791007"/>
                        <a:pt x="368231" y="1674960"/>
                        <a:pt x="403123" y="1779639"/>
                      </a:cubicBezTo>
                      <a:cubicBezTo>
                        <a:pt x="406400" y="1874684"/>
                        <a:pt x="412955" y="1969673"/>
                        <a:pt x="412955" y="2064774"/>
                      </a:cubicBezTo>
                      <a:cubicBezTo>
                        <a:pt x="412955" y="2087378"/>
                        <a:pt x="411487" y="2166035"/>
                        <a:pt x="393291" y="2202426"/>
                      </a:cubicBezTo>
                      <a:cubicBezTo>
                        <a:pt x="388006" y="2212995"/>
                        <a:pt x="380181" y="2222091"/>
                        <a:pt x="373626" y="2231923"/>
                      </a:cubicBezTo>
                      <a:cubicBezTo>
                        <a:pt x="370349" y="2245033"/>
                        <a:pt x="367506" y="2258259"/>
                        <a:pt x="363794" y="2271252"/>
                      </a:cubicBezTo>
                      <a:cubicBezTo>
                        <a:pt x="352926" y="2309292"/>
                        <a:pt x="353962" y="2288665"/>
                        <a:pt x="353962" y="2310581"/>
                      </a:cubicBezTo>
                      <a:lnTo>
                        <a:pt x="2133600" y="2310581"/>
                      </a:lnTo>
                      <a:lnTo>
                        <a:pt x="786581" y="0"/>
                      </a:lnTo>
                      <a:close/>
                    </a:path>
                  </a:pathLst>
                </a:custGeom>
                <a:solidFill>
                  <a:srgbClr val="003399">
                    <a:alpha val="2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5" name="Freeform 40"/>
                <p:cNvSpPr>
                  <a:spLocks/>
                </p:cNvSpPr>
                <p:nvPr/>
              </p:nvSpPr>
              <p:spPr bwMode="auto">
                <a:xfrm>
                  <a:off x="542435" y="2598957"/>
                  <a:ext cx="1005571" cy="745423"/>
                </a:xfrm>
                <a:custGeom>
                  <a:avLst/>
                  <a:gdLst>
                    <a:gd name="T0" fmla="*/ 8393 w 1976284"/>
                    <a:gd name="T1" fmla="*/ 6538 h 1465006"/>
                    <a:gd name="T2" fmla="*/ 8393 w 1976284"/>
                    <a:gd name="T3" fmla="*/ 6538 h 1465006"/>
                    <a:gd name="T4" fmla="*/ 8835 w 1976284"/>
                    <a:gd name="T5" fmla="*/ 5831 h 1465006"/>
                    <a:gd name="T6" fmla="*/ 8879 w 1976284"/>
                    <a:gd name="T7" fmla="*/ 5566 h 1465006"/>
                    <a:gd name="T8" fmla="*/ 8835 w 1976284"/>
                    <a:gd name="T9" fmla="*/ 4108 h 1465006"/>
                    <a:gd name="T10" fmla="*/ 8790 w 1976284"/>
                    <a:gd name="T11" fmla="*/ 3843 h 1465006"/>
                    <a:gd name="T12" fmla="*/ 8570 w 1976284"/>
                    <a:gd name="T13" fmla="*/ 3534 h 1465006"/>
                    <a:gd name="T14" fmla="*/ 8437 w 1976284"/>
                    <a:gd name="T15" fmla="*/ 3357 h 1465006"/>
                    <a:gd name="T16" fmla="*/ 8261 w 1976284"/>
                    <a:gd name="T17" fmla="*/ 3180 h 1465006"/>
                    <a:gd name="T18" fmla="*/ 8172 w 1976284"/>
                    <a:gd name="T19" fmla="*/ 3004 h 1465006"/>
                    <a:gd name="T20" fmla="*/ 7819 w 1976284"/>
                    <a:gd name="T21" fmla="*/ 2738 h 1465006"/>
                    <a:gd name="T22" fmla="*/ 7642 w 1976284"/>
                    <a:gd name="T23" fmla="*/ 2606 h 1465006"/>
                    <a:gd name="T24" fmla="*/ 7156 w 1976284"/>
                    <a:gd name="T25" fmla="*/ 2297 h 1465006"/>
                    <a:gd name="T26" fmla="*/ 6714 w 1976284"/>
                    <a:gd name="T27" fmla="*/ 2209 h 1465006"/>
                    <a:gd name="T28" fmla="*/ 6582 w 1976284"/>
                    <a:gd name="T29" fmla="*/ 2165 h 1465006"/>
                    <a:gd name="T30" fmla="*/ 6184 w 1976284"/>
                    <a:gd name="T31" fmla="*/ 2120 h 1465006"/>
                    <a:gd name="T32" fmla="*/ 5919 w 1976284"/>
                    <a:gd name="T33" fmla="*/ 2032 h 1465006"/>
                    <a:gd name="T34" fmla="*/ 5743 w 1976284"/>
                    <a:gd name="T35" fmla="*/ 1988 h 1465006"/>
                    <a:gd name="T36" fmla="*/ 5566 w 1976284"/>
                    <a:gd name="T37" fmla="*/ 1899 h 1465006"/>
                    <a:gd name="T38" fmla="*/ 5433 w 1976284"/>
                    <a:gd name="T39" fmla="*/ 1855 h 1465006"/>
                    <a:gd name="T40" fmla="*/ 5345 w 1976284"/>
                    <a:gd name="T41" fmla="*/ 1723 h 1465006"/>
                    <a:gd name="T42" fmla="*/ 5036 w 1976284"/>
                    <a:gd name="T43" fmla="*/ 1590 h 1465006"/>
                    <a:gd name="T44" fmla="*/ 4903 w 1976284"/>
                    <a:gd name="T45" fmla="*/ 1413 h 1465006"/>
                    <a:gd name="T46" fmla="*/ 4726 w 1976284"/>
                    <a:gd name="T47" fmla="*/ 1325 h 1465006"/>
                    <a:gd name="T48" fmla="*/ 4594 w 1976284"/>
                    <a:gd name="T49" fmla="*/ 1237 h 1465006"/>
                    <a:gd name="T50" fmla="*/ 4196 w 1976284"/>
                    <a:gd name="T51" fmla="*/ 795 h 1465006"/>
                    <a:gd name="T52" fmla="*/ 4064 w 1976284"/>
                    <a:gd name="T53" fmla="*/ 662 h 1465006"/>
                    <a:gd name="T54" fmla="*/ 3975 w 1976284"/>
                    <a:gd name="T55" fmla="*/ 398 h 1465006"/>
                    <a:gd name="T56" fmla="*/ 3887 w 1976284"/>
                    <a:gd name="T57" fmla="*/ 265 h 1465006"/>
                    <a:gd name="T58" fmla="*/ 3799 w 1976284"/>
                    <a:gd name="T59" fmla="*/ 0 h 1465006"/>
                    <a:gd name="T60" fmla="*/ 0 w 1976284"/>
                    <a:gd name="T61" fmla="*/ 6582 h 1465006"/>
                    <a:gd name="T62" fmla="*/ 8393 w 1976284"/>
                    <a:gd name="T63" fmla="*/ 6538 h 14650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76284"/>
                    <a:gd name="T97" fmla="*/ 0 h 1465006"/>
                    <a:gd name="T98" fmla="*/ 1976284 w 1976284"/>
                    <a:gd name="T99" fmla="*/ 1465006 h 14650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76284" h="1465006">
                      <a:moveTo>
                        <a:pt x="1868129" y="1455174"/>
                      </a:moveTo>
                      <a:lnTo>
                        <a:pt x="1868129" y="1455174"/>
                      </a:lnTo>
                      <a:cubicBezTo>
                        <a:pt x="1910591" y="1396789"/>
                        <a:pt x="1948672" y="1363052"/>
                        <a:pt x="1966452" y="1297858"/>
                      </a:cubicBezTo>
                      <a:cubicBezTo>
                        <a:pt x="1971698" y="1278625"/>
                        <a:pt x="1973007" y="1258529"/>
                        <a:pt x="1976284" y="1238864"/>
                      </a:cubicBezTo>
                      <a:cubicBezTo>
                        <a:pt x="1973007" y="1130709"/>
                        <a:pt x="1971994" y="1022462"/>
                        <a:pt x="1966452" y="914400"/>
                      </a:cubicBezTo>
                      <a:cubicBezTo>
                        <a:pt x="1965431" y="894490"/>
                        <a:pt x="1962349" y="874501"/>
                        <a:pt x="1956620" y="855406"/>
                      </a:cubicBezTo>
                      <a:cubicBezTo>
                        <a:pt x="1943433" y="811450"/>
                        <a:pt x="1935274" y="819032"/>
                        <a:pt x="1907458" y="786580"/>
                      </a:cubicBezTo>
                      <a:cubicBezTo>
                        <a:pt x="1896794" y="774138"/>
                        <a:pt x="1888753" y="759583"/>
                        <a:pt x="1877962" y="747251"/>
                      </a:cubicBezTo>
                      <a:cubicBezTo>
                        <a:pt x="1865753" y="733298"/>
                        <a:pt x="1849757" y="722754"/>
                        <a:pt x="1838633" y="707922"/>
                      </a:cubicBezTo>
                      <a:cubicBezTo>
                        <a:pt x="1829839" y="696196"/>
                        <a:pt x="1829332" y="678957"/>
                        <a:pt x="1818968" y="668593"/>
                      </a:cubicBezTo>
                      <a:cubicBezTo>
                        <a:pt x="1795793" y="645418"/>
                        <a:pt x="1766529" y="629264"/>
                        <a:pt x="1740310" y="609600"/>
                      </a:cubicBezTo>
                      <a:cubicBezTo>
                        <a:pt x="1727200" y="599768"/>
                        <a:pt x="1712568" y="591690"/>
                        <a:pt x="1700981" y="580103"/>
                      </a:cubicBezTo>
                      <a:cubicBezTo>
                        <a:pt x="1666960" y="546082"/>
                        <a:pt x="1649761" y="522664"/>
                        <a:pt x="1592826" y="511277"/>
                      </a:cubicBezTo>
                      <a:cubicBezTo>
                        <a:pt x="1560052" y="504722"/>
                        <a:pt x="1526211" y="502181"/>
                        <a:pt x="1494503" y="491612"/>
                      </a:cubicBezTo>
                      <a:cubicBezTo>
                        <a:pt x="1484671" y="488335"/>
                        <a:pt x="1475230" y="483484"/>
                        <a:pt x="1465007" y="481780"/>
                      </a:cubicBezTo>
                      <a:cubicBezTo>
                        <a:pt x="1435732" y="476901"/>
                        <a:pt x="1406013" y="475225"/>
                        <a:pt x="1376516" y="471948"/>
                      </a:cubicBezTo>
                      <a:cubicBezTo>
                        <a:pt x="1356852" y="465393"/>
                        <a:pt x="1337377" y="458239"/>
                        <a:pt x="1317523" y="452283"/>
                      </a:cubicBezTo>
                      <a:cubicBezTo>
                        <a:pt x="1304580" y="448400"/>
                        <a:pt x="1290847" y="447196"/>
                        <a:pt x="1278194" y="442451"/>
                      </a:cubicBezTo>
                      <a:cubicBezTo>
                        <a:pt x="1264470" y="437305"/>
                        <a:pt x="1252337" y="428561"/>
                        <a:pt x="1238865" y="422787"/>
                      </a:cubicBezTo>
                      <a:cubicBezTo>
                        <a:pt x="1229339" y="418704"/>
                        <a:pt x="1219200" y="416232"/>
                        <a:pt x="1209368" y="412954"/>
                      </a:cubicBezTo>
                      <a:cubicBezTo>
                        <a:pt x="1202813" y="403122"/>
                        <a:pt x="1198781" y="391023"/>
                        <a:pt x="1189703" y="383458"/>
                      </a:cubicBezTo>
                      <a:cubicBezTo>
                        <a:pt x="1173502" y="369957"/>
                        <a:pt x="1141371" y="360792"/>
                        <a:pt x="1120878" y="353961"/>
                      </a:cubicBezTo>
                      <a:cubicBezTo>
                        <a:pt x="1111046" y="340851"/>
                        <a:pt x="1103823" y="325297"/>
                        <a:pt x="1091381" y="314632"/>
                      </a:cubicBezTo>
                      <a:cubicBezTo>
                        <a:pt x="1080253" y="305093"/>
                        <a:pt x="1064778" y="302239"/>
                        <a:pt x="1052052" y="294967"/>
                      </a:cubicBezTo>
                      <a:cubicBezTo>
                        <a:pt x="1041792" y="289104"/>
                        <a:pt x="1032387" y="281858"/>
                        <a:pt x="1022555" y="275303"/>
                      </a:cubicBezTo>
                      <a:cubicBezTo>
                        <a:pt x="984894" y="218810"/>
                        <a:pt x="1011247" y="254162"/>
                        <a:pt x="934065" y="176980"/>
                      </a:cubicBezTo>
                      <a:lnTo>
                        <a:pt x="904568" y="147483"/>
                      </a:lnTo>
                      <a:cubicBezTo>
                        <a:pt x="898013" y="127819"/>
                        <a:pt x="896401" y="105737"/>
                        <a:pt x="884903" y="88490"/>
                      </a:cubicBezTo>
                      <a:cubicBezTo>
                        <a:pt x="878348" y="78658"/>
                        <a:pt x="870038" y="69791"/>
                        <a:pt x="865239" y="58993"/>
                      </a:cubicBezTo>
                      <a:cubicBezTo>
                        <a:pt x="856821" y="40051"/>
                        <a:pt x="845574" y="0"/>
                        <a:pt x="845574" y="0"/>
                      </a:cubicBezTo>
                      <a:lnTo>
                        <a:pt x="0" y="1465006"/>
                      </a:lnTo>
                      <a:lnTo>
                        <a:pt x="1868129" y="1455174"/>
                      </a:lnTo>
                      <a:close/>
                    </a:path>
                  </a:pathLst>
                </a:custGeom>
                <a:solidFill>
                  <a:srgbClr val="C00000">
                    <a:alpha val="23137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6" name="Freeform 41"/>
                <p:cNvSpPr>
                  <a:spLocks/>
                </p:cNvSpPr>
                <p:nvPr/>
              </p:nvSpPr>
              <p:spPr bwMode="auto">
                <a:xfrm>
                  <a:off x="879918" y="2192528"/>
                  <a:ext cx="936991" cy="1151852"/>
                </a:xfrm>
                <a:custGeom>
                  <a:avLst/>
                  <a:gdLst>
                    <a:gd name="T0" fmla="*/ 867 w 1841500"/>
                    <a:gd name="T1" fmla="*/ 36492 h 2263775"/>
                    <a:gd name="T2" fmla="*/ 216 w 1841500"/>
                    <a:gd name="T3" fmla="*/ 39415 h 2263775"/>
                    <a:gd name="T4" fmla="*/ 108 w 1841500"/>
                    <a:gd name="T5" fmla="*/ 51002 h 2263775"/>
                    <a:gd name="T6" fmla="*/ 433 w 1841500"/>
                    <a:gd name="T7" fmla="*/ 52950 h 2263775"/>
                    <a:gd name="T8" fmla="*/ 2382 w 1841500"/>
                    <a:gd name="T9" fmla="*/ 56307 h 2263775"/>
                    <a:gd name="T10" fmla="*/ 3140 w 1841500"/>
                    <a:gd name="T11" fmla="*/ 57282 h 2263775"/>
                    <a:gd name="T12" fmla="*/ 4223 w 1841500"/>
                    <a:gd name="T13" fmla="*/ 58798 h 2263775"/>
                    <a:gd name="T14" fmla="*/ 5306 w 1841500"/>
                    <a:gd name="T15" fmla="*/ 60097 h 2263775"/>
                    <a:gd name="T16" fmla="*/ 6064 w 1841500"/>
                    <a:gd name="T17" fmla="*/ 60964 h 2263775"/>
                    <a:gd name="T18" fmla="*/ 7472 w 1841500"/>
                    <a:gd name="T19" fmla="*/ 62804 h 2263775"/>
                    <a:gd name="T20" fmla="*/ 8771 w 1841500"/>
                    <a:gd name="T21" fmla="*/ 65403 h 2263775"/>
                    <a:gd name="T22" fmla="*/ 9312 w 1841500"/>
                    <a:gd name="T23" fmla="*/ 66594 h 2263775"/>
                    <a:gd name="T24" fmla="*/ 9745 w 1841500"/>
                    <a:gd name="T25" fmla="*/ 68435 h 2263775"/>
                    <a:gd name="T26" fmla="*/ 10071 w 1841500"/>
                    <a:gd name="T27" fmla="*/ 74932 h 2263775"/>
                    <a:gd name="T28" fmla="*/ 10178 w 1841500"/>
                    <a:gd name="T29" fmla="*/ 77098 h 2263775"/>
                    <a:gd name="T30" fmla="*/ 60855 w 1841500"/>
                    <a:gd name="T31" fmla="*/ 77098 h 2263775"/>
                    <a:gd name="T32" fmla="*/ 61180 w 1841500"/>
                    <a:gd name="T33" fmla="*/ 75474 h 2263775"/>
                    <a:gd name="T34" fmla="*/ 61505 w 1841500"/>
                    <a:gd name="T35" fmla="*/ 74499 h 2263775"/>
                    <a:gd name="T36" fmla="*/ 62046 w 1841500"/>
                    <a:gd name="T37" fmla="*/ 73524 h 2263775"/>
                    <a:gd name="T38" fmla="*/ 62371 w 1841500"/>
                    <a:gd name="T39" fmla="*/ 72766 h 2263775"/>
                    <a:gd name="T40" fmla="*/ 62804 w 1841500"/>
                    <a:gd name="T41" fmla="*/ 71792 h 2263775"/>
                    <a:gd name="T42" fmla="*/ 62588 w 1841500"/>
                    <a:gd name="T43" fmla="*/ 63345 h 2263775"/>
                    <a:gd name="T44" fmla="*/ 62588 w 1841500"/>
                    <a:gd name="T45" fmla="*/ 60097 h 2263775"/>
                    <a:gd name="T46" fmla="*/ 62263 w 1841500"/>
                    <a:gd name="T47" fmla="*/ 59339 h 2263775"/>
                    <a:gd name="T48" fmla="*/ 61938 w 1841500"/>
                    <a:gd name="T49" fmla="*/ 56199 h 2263775"/>
                    <a:gd name="T50" fmla="*/ 61505 w 1841500"/>
                    <a:gd name="T51" fmla="*/ 55225 h 2263775"/>
                    <a:gd name="T52" fmla="*/ 61180 w 1841500"/>
                    <a:gd name="T53" fmla="*/ 54358 h 2263775"/>
                    <a:gd name="T54" fmla="*/ 60639 w 1841500"/>
                    <a:gd name="T55" fmla="*/ 52950 h 2263775"/>
                    <a:gd name="T56" fmla="*/ 60422 w 1841500"/>
                    <a:gd name="T57" fmla="*/ 52084 h 2263775"/>
                    <a:gd name="T58" fmla="*/ 59881 w 1841500"/>
                    <a:gd name="T59" fmla="*/ 49377 h 2263775"/>
                    <a:gd name="T60" fmla="*/ 59664 w 1841500"/>
                    <a:gd name="T61" fmla="*/ 48186 h 2263775"/>
                    <a:gd name="T62" fmla="*/ 59448 w 1841500"/>
                    <a:gd name="T63" fmla="*/ 46778 h 2263775"/>
                    <a:gd name="T64" fmla="*/ 58906 w 1841500"/>
                    <a:gd name="T65" fmla="*/ 44613 h 2263775"/>
                    <a:gd name="T66" fmla="*/ 59014 w 1841500"/>
                    <a:gd name="T67" fmla="*/ 43313 h 2263775"/>
                    <a:gd name="T68" fmla="*/ 58257 w 1841500"/>
                    <a:gd name="T69" fmla="*/ 42014 h 2263775"/>
                    <a:gd name="T70" fmla="*/ 57607 w 1841500"/>
                    <a:gd name="T71" fmla="*/ 38765 h 2263775"/>
                    <a:gd name="T72" fmla="*/ 57282 w 1841500"/>
                    <a:gd name="T73" fmla="*/ 37791 h 2263775"/>
                    <a:gd name="T74" fmla="*/ 56307 w 1841500"/>
                    <a:gd name="T75" fmla="*/ 35842 h 2263775"/>
                    <a:gd name="T76" fmla="*/ 55658 w 1841500"/>
                    <a:gd name="T77" fmla="*/ 34867 h 2263775"/>
                    <a:gd name="T78" fmla="*/ 55116 w 1841500"/>
                    <a:gd name="T79" fmla="*/ 34218 h 2263775"/>
                    <a:gd name="T80" fmla="*/ 54250 w 1841500"/>
                    <a:gd name="T81" fmla="*/ 33026 h 2263775"/>
                    <a:gd name="T82" fmla="*/ 52951 w 1841500"/>
                    <a:gd name="T83" fmla="*/ 31727 h 2263775"/>
                    <a:gd name="T84" fmla="*/ 49377 w 1841500"/>
                    <a:gd name="T85" fmla="*/ 25338 h 2263775"/>
                    <a:gd name="T86" fmla="*/ 46237 w 1841500"/>
                    <a:gd name="T87" fmla="*/ 19166 h 2263775"/>
                    <a:gd name="T88" fmla="*/ 41581 w 1841500"/>
                    <a:gd name="T89" fmla="*/ 14835 h 2263775"/>
                    <a:gd name="T90" fmla="*/ 33243 w 1841500"/>
                    <a:gd name="T91" fmla="*/ 7038 h 2263775"/>
                    <a:gd name="T92" fmla="*/ 32052 w 1841500"/>
                    <a:gd name="T93" fmla="*/ 6822 h 2263775"/>
                    <a:gd name="T94" fmla="*/ 27179 w 1841500"/>
                    <a:gd name="T95" fmla="*/ 3681 h 2263775"/>
                    <a:gd name="T96" fmla="*/ 21873 w 1841500"/>
                    <a:gd name="T97" fmla="*/ 0 h 226377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41500"/>
                    <a:gd name="T148" fmla="*/ 0 h 2263775"/>
                    <a:gd name="T149" fmla="*/ 1841500 w 1841500"/>
                    <a:gd name="T150" fmla="*/ 2263775 h 226377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41500" h="2263775">
                      <a:moveTo>
                        <a:pt x="25400" y="1069975"/>
                      </a:moveTo>
                      <a:lnTo>
                        <a:pt x="25400" y="1069975"/>
                      </a:lnTo>
                      <a:cubicBezTo>
                        <a:pt x="7466" y="1135733"/>
                        <a:pt x="21575" y="1078310"/>
                        <a:pt x="12700" y="1127125"/>
                      </a:cubicBezTo>
                      <a:cubicBezTo>
                        <a:pt x="8927" y="1147874"/>
                        <a:pt x="9501" y="1132066"/>
                        <a:pt x="6350" y="1155700"/>
                      </a:cubicBezTo>
                      <a:cubicBezTo>
                        <a:pt x="3869" y="1174306"/>
                        <a:pt x="1309" y="1211712"/>
                        <a:pt x="0" y="1228725"/>
                      </a:cubicBezTo>
                      <a:cubicBezTo>
                        <a:pt x="1058" y="1317625"/>
                        <a:pt x="309" y="1406565"/>
                        <a:pt x="3175" y="1495425"/>
                      </a:cubicBezTo>
                      <a:cubicBezTo>
                        <a:pt x="3490" y="1505177"/>
                        <a:pt x="7921" y="1514375"/>
                        <a:pt x="9525" y="1524000"/>
                      </a:cubicBezTo>
                      <a:cubicBezTo>
                        <a:pt x="11101" y="1533453"/>
                        <a:pt x="9576" y="1543515"/>
                        <a:pt x="12700" y="1552575"/>
                      </a:cubicBezTo>
                      <a:cubicBezTo>
                        <a:pt x="18720" y="1570033"/>
                        <a:pt x="36846" y="1614189"/>
                        <a:pt x="53975" y="1635125"/>
                      </a:cubicBezTo>
                      <a:cubicBezTo>
                        <a:pt x="58714" y="1640917"/>
                        <a:pt x="65175" y="1645156"/>
                        <a:pt x="69850" y="1651000"/>
                      </a:cubicBezTo>
                      <a:cubicBezTo>
                        <a:pt x="73705" y="1655819"/>
                        <a:pt x="75586" y="1662004"/>
                        <a:pt x="79375" y="1666875"/>
                      </a:cubicBezTo>
                      <a:cubicBezTo>
                        <a:pt x="83051" y="1671601"/>
                        <a:pt x="88133" y="1675069"/>
                        <a:pt x="92075" y="1679575"/>
                      </a:cubicBezTo>
                      <a:cubicBezTo>
                        <a:pt x="99487" y="1688045"/>
                        <a:pt x="108317" y="1702777"/>
                        <a:pt x="114300" y="1711325"/>
                      </a:cubicBezTo>
                      <a:cubicBezTo>
                        <a:pt x="117335" y="1715660"/>
                        <a:pt x="120083" y="1720283"/>
                        <a:pt x="123825" y="1724025"/>
                      </a:cubicBezTo>
                      <a:cubicBezTo>
                        <a:pt x="132628" y="1732828"/>
                        <a:pt x="139138" y="1732707"/>
                        <a:pt x="146050" y="1743075"/>
                      </a:cubicBezTo>
                      <a:cubicBezTo>
                        <a:pt x="149988" y="1748982"/>
                        <a:pt x="151637" y="1756218"/>
                        <a:pt x="155575" y="1762125"/>
                      </a:cubicBezTo>
                      <a:cubicBezTo>
                        <a:pt x="158066" y="1765861"/>
                        <a:pt x="162143" y="1768271"/>
                        <a:pt x="165100" y="1771650"/>
                      </a:cubicBezTo>
                      <a:cubicBezTo>
                        <a:pt x="169562" y="1776750"/>
                        <a:pt x="173814" y="1782044"/>
                        <a:pt x="177800" y="1787525"/>
                      </a:cubicBezTo>
                      <a:cubicBezTo>
                        <a:pt x="240167" y="1873279"/>
                        <a:pt x="132522" y="1731480"/>
                        <a:pt x="209550" y="1825625"/>
                      </a:cubicBezTo>
                      <a:cubicBezTo>
                        <a:pt x="213458" y="1830401"/>
                        <a:pt x="215738" y="1836309"/>
                        <a:pt x="219075" y="1841500"/>
                      </a:cubicBezTo>
                      <a:cubicBezTo>
                        <a:pt x="225265" y="1851129"/>
                        <a:pt x="232566" y="1860068"/>
                        <a:pt x="238125" y="1870075"/>
                      </a:cubicBezTo>
                      <a:cubicBezTo>
                        <a:pt x="254361" y="1899300"/>
                        <a:pt x="247004" y="1892272"/>
                        <a:pt x="257175" y="1917700"/>
                      </a:cubicBezTo>
                      <a:cubicBezTo>
                        <a:pt x="258933" y="1922094"/>
                        <a:pt x="261566" y="1926091"/>
                        <a:pt x="263525" y="1930400"/>
                      </a:cubicBezTo>
                      <a:cubicBezTo>
                        <a:pt x="266860" y="1937738"/>
                        <a:pt x="269875" y="1945217"/>
                        <a:pt x="273050" y="1952625"/>
                      </a:cubicBezTo>
                      <a:cubicBezTo>
                        <a:pt x="274108" y="1957917"/>
                        <a:pt x="274916" y="1963265"/>
                        <a:pt x="276225" y="1968500"/>
                      </a:cubicBezTo>
                      <a:cubicBezTo>
                        <a:pt x="280903" y="1987211"/>
                        <a:pt x="283274" y="1989266"/>
                        <a:pt x="285750" y="2006600"/>
                      </a:cubicBezTo>
                      <a:cubicBezTo>
                        <a:pt x="287983" y="2022231"/>
                        <a:pt x="290781" y="2055591"/>
                        <a:pt x="292100" y="2070100"/>
                      </a:cubicBezTo>
                      <a:cubicBezTo>
                        <a:pt x="293158" y="2112433"/>
                        <a:pt x="293512" y="2154790"/>
                        <a:pt x="295275" y="2197100"/>
                      </a:cubicBezTo>
                      <a:cubicBezTo>
                        <a:pt x="295630" y="2205625"/>
                        <a:pt x="298024" y="2213978"/>
                        <a:pt x="298450" y="2222500"/>
                      </a:cubicBezTo>
                      <a:cubicBezTo>
                        <a:pt x="299084" y="2235184"/>
                        <a:pt x="298450" y="2247900"/>
                        <a:pt x="298450" y="2260600"/>
                      </a:cubicBezTo>
                      <a:lnTo>
                        <a:pt x="298450" y="2263775"/>
                      </a:lnTo>
                      <a:lnTo>
                        <a:pt x="1784350" y="2260600"/>
                      </a:lnTo>
                      <a:cubicBezTo>
                        <a:pt x="1785408" y="2251075"/>
                        <a:pt x="1785645" y="2241423"/>
                        <a:pt x="1787525" y="2232025"/>
                      </a:cubicBezTo>
                      <a:cubicBezTo>
                        <a:pt x="1788838" y="2225461"/>
                        <a:pt x="1791758" y="2219325"/>
                        <a:pt x="1793875" y="2212975"/>
                      </a:cubicBezTo>
                      <a:lnTo>
                        <a:pt x="1800225" y="2193925"/>
                      </a:lnTo>
                      <a:cubicBezTo>
                        <a:pt x="1801283" y="2190750"/>
                        <a:pt x="1801544" y="2187185"/>
                        <a:pt x="1803400" y="2184400"/>
                      </a:cubicBezTo>
                      <a:cubicBezTo>
                        <a:pt x="1821598" y="2157103"/>
                        <a:pt x="1799780" y="2191640"/>
                        <a:pt x="1812925" y="2165350"/>
                      </a:cubicBezTo>
                      <a:cubicBezTo>
                        <a:pt x="1814632" y="2161937"/>
                        <a:pt x="1817382" y="2159138"/>
                        <a:pt x="1819275" y="2155825"/>
                      </a:cubicBezTo>
                      <a:cubicBezTo>
                        <a:pt x="1821623" y="2151716"/>
                        <a:pt x="1823761" y="2147475"/>
                        <a:pt x="1825625" y="2143125"/>
                      </a:cubicBezTo>
                      <a:cubicBezTo>
                        <a:pt x="1826943" y="2140049"/>
                        <a:pt x="1827303" y="2136593"/>
                        <a:pt x="1828800" y="2133600"/>
                      </a:cubicBezTo>
                      <a:cubicBezTo>
                        <a:pt x="1830507" y="2130187"/>
                        <a:pt x="1833600" y="2127562"/>
                        <a:pt x="1835150" y="2124075"/>
                      </a:cubicBezTo>
                      <a:cubicBezTo>
                        <a:pt x="1837868" y="2117958"/>
                        <a:pt x="1841500" y="2105025"/>
                        <a:pt x="1841500" y="2105025"/>
                      </a:cubicBezTo>
                      <a:cubicBezTo>
                        <a:pt x="1840442" y="2032000"/>
                        <a:pt x="1840197" y="1958959"/>
                        <a:pt x="1838325" y="1885950"/>
                      </a:cubicBezTo>
                      <a:cubicBezTo>
                        <a:pt x="1838079" y="1876370"/>
                        <a:pt x="1835150" y="1866959"/>
                        <a:pt x="1835150" y="1857375"/>
                      </a:cubicBezTo>
                      <a:cubicBezTo>
                        <a:pt x="1835150" y="1838393"/>
                        <a:pt x="1838752" y="1816285"/>
                        <a:pt x="1841500" y="1797050"/>
                      </a:cubicBezTo>
                      <a:cubicBezTo>
                        <a:pt x="1840406" y="1788294"/>
                        <a:pt x="1840044" y="1771914"/>
                        <a:pt x="1835150" y="1762125"/>
                      </a:cubicBezTo>
                      <a:cubicBezTo>
                        <a:pt x="1833443" y="1758712"/>
                        <a:pt x="1830917" y="1755775"/>
                        <a:pt x="1828800" y="1752600"/>
                      </a:cubicBezTo>
                      <a:cubicBezTo>
                        <a:pt x="1827742" y="1748367"/>
                        <a:pt x="1826039" y="1744244"/>
                        <a:pt x="1825625" y="1739900"/>
                      </a:cubicBezTo>
                      <a:cubicBezTo>
                        <a:pt x="1819331" y="1673818"/>
                        <a:pt x="1828692" y="1704651"/>
                        <a:pt x="1819275" y="1676400"/>
                      </a:cubicBezTo>
                      <a:cubicBezTo>
                        <a:pt x="1818217" y="1666875"/>
                        <a:pt x="1818424" y="1657122"/>
                        <a:pt x="1816100" y="1647825"/>
                      </a:cubicBezTo>
                      <a:cubicBezTo>
                        <a:pt x="1815175" y="1644123"/>
                        <a:pt x="1811300" y="1641787"/>
                        <a:pt x="1809750" y="1638300"/>
                      </a:cubicBezTo>
                      <a:cubicBezTo>
                        <a:pt x="1807032" y="1632183"/>
                        <a:pt x="1805886" y="1625465"/>
                        <a:pt x="1803400" y="1619250"/>
                      </a:cubicBezTo>
                      <a:cubicBezTo>
                        <a:pt x="1801283" y="1613958"/>
                        <a:pt x="1799051" y="1608711"/>
                        <a:pt x="1797050" y="1603375"/>
                      </a:cubicBezTo>
                      <a:cubicBezTo>
                        <a:pt x="1795875" y="1600241"/>
                        <a:pt x="1795500" y="1596776"/>
                        <a:pt x="1793875" y="1593850"/>
                      </a:cubicBezTo>
                      <a:cubicBezTo>
                        <a:pt x="1790169" y="1587179"/>
                        <a:pt x="1781175" y="1574800"/>
                        <a:pt x="1781175" y="1574800"/>
                      </a:cubicBezTo>
                      <a:cubicBezTo>
                        <a:pt x="1780117" y="1567392"/>
                        <a:pt x="1779468" y="1559913"/>
                        <a:pt x="1778000" y="1552575"/>
                      </a:cubicBezTo>
                      <a:cubicBezTo>
                        <a:pt x="1777344" y="1549293"/>
                        <a:pt x="1775637" y="1546297"/>
                        <a:pt x="1774825" y="1543050"/>
                      </a:cubicBezTo>
                      <a:cubicBezTo>
                        <a:pt x="1773516" y="1537815"/>
                        <a:pt x="1772537" y="1532498"/>
                        <a:pt x="1771650" y="1527175"/>
                      </a:cubicBezTo>
                      <a:cubicBezTo>
                        <a:pt x="1768995" y="1511246"/>
                        <a:pt x="1766991" y="1487798"/>
                        <a:pt x="1762125" y="1473200"/>
                      </a:cubicBezTo>
                      <a:cubicBezTo>
                        <a:pt x="1758262" y="1461610"/>
                        <a:pt x="1757964" y="1462031"/>
                        <a:pt x="1755775" y="1447800"/>
                      </a:cubicBezTo>
                      <a:cubicBezTo>
                        <a:pt x="1754478" y="1439367"/>
                        <a:pt x="1754126" y="1430795"/>
                        <a:pt x="1752600" y="1422400"/>
                      </a:cubicBezTo>
                      <a:cubicBezTo>
                        <a:pt x="1752001" y="1419107"/>
                        <a:pt x="1750344" y="1416093"/>
                        <a:pt x="1749425" y="1412875"/>
                      </a:cubicBezTo>
                      <a:cubicBezTo>
                        <a:pt x="1747719" y="1406905"/>
                        <a:pt x="1743670" y="1389657"/>
                        <a:pt x="1743075" y="1384300"/>
                      </a:cubicBezTo>
                      <a:cubicBezTo>
                        <a:pt x="1742608" y="1380093"/>
                        <a:pt x="1743075" y="1375833"/>
                        <a:pt x="1743075" y="1371600"/>
                      </a:cubicBezTo>
                      <a:lnTo>
                        <a:pt x="1746250" y="1349375"/>
                      </a:lnTo>
                      <a:cubicBezTo>
                        <a:pt x="1727072" y="1321978"/>
                        <a:pt x="1718653" y="1328043"/>
                        <a:pt x="1727200" y="1308100"/>
                      </a:cubicBezTo>
                      <a:cubicBezTo>
                        <a:pt x="1729064" y="1303750"/>
                        <a:pt x="1731433" y="1299633"/>
                        <a:pt x="1733550" y="1295400"/>
                      </a:cubicBezTo>
                      <a:cubicBezTo>
                        <a:pt x="1732492" y="1286933"/>
                        <a:pt x="1733245" y="1278035"/>
                        <a:pt x="1730375" y="1270000"/>
                      </a:cubicBezTo>
                      <a:cubicBezTo>
                        <a:pt x="1727808" y="1262813"/>
                        <a:pt x="1720088" y="1258190"/>
                        <a:pt x="1717675" y="1250950"/>
                      </a:cubicBezTo>
                      <a:cubicBezTo>
                        <a:pt x="1713293" y="1237805"/>
                        <a:pt x="1716356" y="1244210"/>
                        <a:pt x="1708150" y="1231900"/>
                      </a:cubicBezTo>
                      <a:cubicBezTo>
                        <a:pt x="1695424" y="1180996"/>
                        <a:pt x="1706740" y="1232793"/>
                        <a:pt x="1698625" y="1155700"/>
                      </a:cubicBezTo>
                      <a:cubicBezTo>
                        <a:pt x="1697427" y="1144320"/>
                        <a:pt x="1693676" y="1146947"/>
                        <a:pt x="1689100" y="1136650"/>
                      </a:cubicBezTo>
                      <a:cubicBezTo>
                        <a:pt x="1686382" y="1130533"/>
                        <a:pt x="1684867" y="1123950"/>
                        <a:pt x="1682750" y="1117600"/>
                      </a:cubicBezTo>
                      <a:cubicBezTo>
                        <a:pt x="1681692" y="1114425"/>
                        <a:pt x="1681431" y="1110860"/>
                        <a:pt x="1679575" y="1108075"/>
                      </a:cubicBezTo>
                      <a:cubicBezTo>
                        <a:pt x="1664250" y="1085087"/>
                        <a:pt x="1670288" y="1095851"/>
                        <a:pt x="1660525" y="1076325"/>
                      </a:cubicBezTo>
                      <a:cubicBezTo>
                        <a:pt x="1654399" y="1045697"/>
                        <a:pt x="1661901" y="1072726"/>
                        <a:pt x="1651000" y="1050925"/>
                      </a:cubicBezTo>
                      <a:cubicBezTo>
                        <a:pt x="1646037" y="1040999"/>
                        <a:pt x="1649733" y="1038610"/>
                        <a:pt x="1641475" y="1028700"/>
                      </a:cubicBezTo>
                      <a:cubicBezTo>
                        <a:pt x="1639032" y="1025769"/>
                        <a:pt x="1635125" y="1024467"/>
                        <a:pt x="1631950" y="1022350"/>
                      </a:cubicBezTo>
                      <a:cubicBezTo>
                        <a:pt x="1629833" y="1018117"/>
                        <a:pt x="1628630" y="1013286"/>
                        <a:pt x="1625600" y="1009650"/>
                      </a:cubicBezTo>
                      <a:cubicBezTo>
                        <a:pt x="1623157" y="1006719"/>
                        <a:pt x="1618773" y="1005998"/>
                        <a:pt x="1616075" y="1003300"/>
                      </a:cubicBezTo>
                      <a:cubicBezTo>
                        <a:pt x="1610230" y="997455"/>
                        <a:pt x="1605062" y="990935"/>
                        <a:pt x="1600200" y="984250"/>
                      </a:cubicBezTo>
                      <a:cubicBezTo>
                        <a:pt x="1596570" y="979259"/>
                        <a:pt x="1595039" y="972739"/>
                        <a:pt x="1590675" y="968375"/>
                      </a:cubicBezTo>
                      <a:cubicBezTo>
                        <a:pt x="1585279" y="962979"/>
                        <a:pt x="1571625" y="955675"/>
                        <a:pt x="1571625" y="955675"/>
                      </a:cubicBezTo>
                      <a:cubicBezTo>
                        <a:pt x="1557265" y="934134"/>
                        <a:pt x="1564321" y="942021"/>
                        <a:pt x="1552575" y="930275"/>
                      </a:cubicBezTo>
                      <a:lnTo>
                        <a:pt x="1470025" y="822325"/>
                      </a:lnTo>
                      <a:lnTo>
                        <a:pt x="1447800" y="742950"/>
                      </a:lnTo>
                      <a:lnTo>
                        <a:pt x="1438275" y="650875"/>
                      </a:lnTo>
                      <a:lnTo>
                        <a:pt x="1355725" y="561975"/>
                      </a:lnTo>
                      <a:lnTo>
                        <a:pt x="1298575" y="530225"/>
                      </a:lnTo>
                      <a:lnTo>
                        <a:pt x="1219200" y="434975"/>
                      </a:lnTo>
                      <a:lnTo>
                        <a:pt x="1177925" y="406400"/>
                      </a:lnTo>
                      <a:lnTo>
                        <a:pt x="974725" y="206375"/>
                      </a:lnTo>
                      <a:lnTo>
                        <a:pt x="965200" y="212725"/>
                      </a:lnTo>
                      <a:lnTo>
                        <a:pt x="939800" y="200025"/>
                      </a:lnTo>
                      <a:lnTo>
                        <a:pt x="869950" y="136525"/>
                      </a:lnTo>
                      <a:lnTo>
                        <a:pt x="796925" y="107950"/>
                      </a:lnTo>
                      <a:lnTo>
                        <a:pt x="768350" y="66675"/>
                      </a:lnTo>
                      <a:lnTo>
                        <a:pt x="641350" y="0"/>
                      </a:lnTo>
                      <a:lnTo>
                        <a:pt x="25400" y="1069975"/>
                      </a:lnTo>
                      <a:close/>
                    </a:path>
                  </a:pathLst>
                </a:custGeom>
                <a:solidFill>
                  <a:srgbClr val="FFC000">
                    <a:alpha val="18823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l" eaLnBrk="1" hangingPunct="1">
                    <a:spcBef>
                      <a:spcPct val="0"/>
                    </a:spcBef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97" name="TextBox 128"/>
              <p:cNvSpPr txBox="1">
                <a:spLocks noChangeArrowheads="1"/>
              </p:cNvSpPr>
              <p:nvPr/>
            </p:nvSpPr>
            <p:spPr bwMode="auto">
              <a:xfrm>
                <a:off x="4267200" y="4193163"/>
                <a:ext cx="2971800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600" b="1" i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m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phase regions</a:t>
                </a:r>
                <a:b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</a:b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 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  <a:sym typeface="Symbol"/>
                  </a:rPr>
                  <a:t>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 </a:t>
                </a:r>
                <a:r>
                  <a:rPr lang="en-US" sz="1600" b="1" i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k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pure regions</a:t>
                </a:r>
                <a:r>
                  <a:rPr lang="en-US" sz="16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/>
                </a:r>
                <a:br>
                  <a:rPr lang="en-US" sz="16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</a:b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 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  <a:sym typeface="Symbol"/>
                  </a:rPr>
                  <a:t>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 </a:t>
                </a:r>
                <a:r>
                  <a:rPr lang="en-US" sz="1600" b="1" i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m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-</a:t>
                </a:r>
                <a:r>
                  <a:rPr lang="en-US" sz="1600" b="1" i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k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 mixed regions</a:t>
                </a:r>
              </a:p>
              <a:p>
                <a:pPr algn="l" eaLnBrk="1" hangingPunct="1">
                  <a:spcBef>
                    <a:spcPct val="0"/>
                  </a:spcBef>
                </a:pPr>
                <a:endParaRPr lang="en-US" sz="1000" b="1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8" name="TextBox 137"/>
              <p:cNvSpPr txBox="1">
                <a:spLocks noChangeArrowheads="1"/>
              </p:cNvSpPr>
              <p:nvPr/>
            </p:nvSpPr>
            <p:spPr bwMode="auto">
              <a:xfrm>
                <a:off x="7933068" y="4497963"/>
                <a:ext cx="75373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Mixed</a:t>
                </a:r>
                <a:br>
                  <a:rPr lang="en-US" sz="1600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</a:br>
                <a:r>
                  <a:rPr lang="en-US" sz="1600" dirty="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phase</a:t>
                </a: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/>
                </a:r>
                <a:br>
                  <a:rPr lang="en-US" sz="1600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</a:br>
                <a:r>
                  <a:rPr lang="en-US" sz="1600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region</a:t>
                </a:r>
              </a:p>
            </p:txBody>
          </p:sp>
          <p:cxnSp>
            <p:nvCxnSpPr>
              <p:cNvPr id="199" name="Straight Arrow Connector 138"/>
              <p:cNvCxnSpPr>
                <a:cxnSpLocks noChangeShapeType="1"/>
                <a:stCxn id="198" idx="1"/>
              </p:cNvCxnSpPr>
              <p:nvPr/>
            </p:nvCxnSpPr>
            <p:spPr bwMode="auto">
              <a:xfrm rot="10800000" flipV="1">
                <a:off x="7497764" y="4913461"/>
                <a:ext cx="435304" cy="14431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95" name="TextBox 141"/>
            <p:cNvSpPr txBox="1">
              <a:spLocks noChangeArrowheads="1"/>
            </p:cNvSpPr>
            <p:nvPr/>
          </p:nvSpPr>
          <p:spPr bwMode="auto">
            <a:xfrm>
              <a:off x="4606196" y="1219200"/>
              <a:ext cx="11850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b="1" u="sng" dirty="0" smtClean="0">
                  <a:solidFill>
                    <a:srgbClr val="C00000"/>
                  </a:solidFill>
                  <a:ea typeface="ＭＳ Ｐゴシック" charset="0"/>
                  <a:cs typeface="ＭＳ Ｐゴシック" charset="0"/>
                </a:rPr>
                <a:t>OUTPUT</a:t>
              </a:r>
              <a:r>
                <a:rPr lang="en-US" b="1" dirty="0">
                  <a:solidFill>
                    <a:srgbClr val="C00000"/>
                  </a:solidFill>
                  <a:ea typeface="ＭＳ Ｐゴシック" charset="0"/>
                  <a:cs typeface="ＭＳ Ｐゴシック" charset="0"/>
                </a:rPr>
                <a:t>:</a:t>
              </a:r>
            </a:p>
          </p:txBody>
        </p:sp>
      </p:grpSp>
      <p:sp>
        <p:nvSpPr>
          <p:cNvPr id="237" name="Content Placeholder 2"/>
          <p:cNvSpPr>
            <a:spLocks noGrp="1"/>
          </p:cNvSpPr>
          <p:nvPr>
            <p:ph idx="1"/>
          </p:nvPr>
        </p:nvSpPr>
        <p:spPr>
          <a:xfrm>
            <a:off x="3949700" y="1130300"/>
            <a:ext cx="63246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Additional Physical Requirements:</a:t>
            </a:r>
          </a:p>
          <a:p>
            <a:pPr marL="274320" indent="-274320"/>
            <a:r>
              <a:rPr lang="en-US" dirty="0" smtClean="0">
                <a:latin typeface="Arial" pitchFamily="34" charset="0"/>
                <a:cs typeface="Arial" pitchFamily="34" charset="0"/>
              </a:rPr>
              <a:t>Phase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Connectivity</a:t>
            </a:r>
          </a:p>
          <a:p>
            <a:pPr marL="274320" indent="-274320"/>
            <a:r>
              <a:rPr lang="en-US" dirty="0" smtClean="0">
                <a:latin typeface="Arial" pitchFamily="34" charset="0"/>
                <a:cs typeface="Arial" pitchFamily="34" charset="0"/>
              </a:rPr>
              <a:t>Mixtures of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 3 pure phases</a:t>
            </a:r>
          </a:p>
          <a:p>
            <a:pPr marL="274320" indent="-274320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Peaks shift by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within a region</a:t>
            </a:r>
          </a:p>
          <a:p>
            <a:pPr marL="674370" lvl="1" indent="-274320"/>
            <a:r>
              <a:rPr lang="en-US" dirty="0" smtClean="0">
                <a:latin typeface="Arial" pitchFamily="34" charset="0"/>
                <a:cs typeface="Arial" pitchFamily="34" charset="0"/>
              </a:rPr>
              <a:t>Continuous and Monotonic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Small peaks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might be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discriminative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Peak locations matter, 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more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than peak intensities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74370" lvl="1" indent="-27432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228600"/>
          </a:xfrm>
          <a:noFill/>
        </p:spPr>
        <p:txBody>
          <a:bodyPr/>
          <a:lstStyle/>
          <a:p>
            <a:fld id="{A4517302-1912-4AAB-909A-C84E3E16057A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Picture 1" descr="XRD-1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73200"/>
            <a:ext cx="787670" cy="558800"/>
          </a:xfrm>
          <a:prstGeom prst="rect">
            <a:avLst/>
          </a:prstGeom>
        </p:spPr>
      </p:pic>
      <p:pic>
        <p:nvPicPr>
          <p:cNvPr id="3" name="Picture 2" descr="XRD-2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246430"/>
            <a:ext cx="1320800" cy="826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392269"/>
            <a:ext cx="3221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Collection of X-Ray diffraction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Patterns. </a:t>
            </a:r>
            <a:r>
              <a:rPr lang="en-US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Noisy and hidden</a:t>
            </a:r>
          </a:p>
          <a:p>
            <a:pPr algn="l" eaLnBrk="1" hangingPunct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structure.</a:t>
            </a:r>
            <a:endParaRPr lang="en-US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50" y="4276725"/>
            <a:ext cx="26098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57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84325" y="25400"/>
            <a:ext cx="7559675" cy="609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Complex Full Constraint Optimization Model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FE60B-7A06-486F-B376-345F0BF1EC1F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105098850" y="111785400"/>
            <a:ext cx="10699750" cy="7699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l" eaLnBrk="1" hangingPunct="1">
              <a:spcBef>
                <a:spcPct val="0"/>
              </a:spcBef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Advantage: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Captures physical properties and relies on peak location rather than height.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Drawback: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Does not scale to realistic instances; poor propagation if experimental noise.</a:t>
            </a: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38301" y="635000"/>
            <a:ext cx="5981699" cy="4914900"/>
            <a:chOff x="1155700" y="927100"/>
            <a:chExt cx="6367463" cy="5740400"/>
          </a:xfrm>
        </p:grpSpPr>
        <p:pic>
          <p:nvPicPr>
            <p:cNvPr id="385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6339" y="927100"/>
              <a:ext cx="6316661" cy="318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5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5700" y="4166954"/>
              <a:ext cx="6367463" cy="2500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279400" y="5681127"/>
            <a:ext cx="855980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Drawback: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Does not scale to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full-scale realistic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instances; poor propagation of experimental noise.</a:t>
            </a:r>
            <a:endParaRPr lang="en-US" sz="2000" b="1" dirty="0">
              <a:solidFill>
                <a:srgbClr val="FF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32C8-D34E-490C-AB04-43A65F30D2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materials-dis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76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159500" y="3200400"/>
            <a:ext cx="1714500" cy="850900"/>
          </a:xfrm>
          <a:prstGeom prst="ellipse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45000" y="2019300"/>
            <a:ext cx="1714500" cy="850900"/>
          </a:xfrm>
          <a:prstGeom prst="ellipse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358900" y="444500"/>
            <a:ext cx="7559675" cy="609600"/>
          </a:xfrm>
        </p:spPr>
        <p:txBody>
          <a:bodyPr/>
          <a:lstStyle/>
          <a:p>
            <a:pPr algn="r"/>
            <a:r>
              <a:rPr lang="en-US" sz="2600" dirty="0" smtClean="0">
                <a:solidFill>
                  <a:srgbClr val="FF0000"/>
                </a:solidFill>
              </a:rPr>
              <a:t>SAT Modulo Theory (SMT) Approach: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Experimental Validation</a:t>
            </a:r>
            <a:br>
              <a:rPr lang="en-US" sz="2600" dirty="0" smtClean="0">
                <a:solidFill>
                  <a:srgbClr val="FF0000"/>
                </a:solidFill>
              </a:rPr>
            </a:b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228600"/>
          </a:xfrm>
        </p:spPr>
        <p:txBody>
          <a:bodyPr/>
          <a:lstStyle/>
          <a:p>
            <a:pPr>
              <a:defRPr/>
            </a:pPr>
            <a:fld id="{A07A3623-690B-4ACD-9512-7B45B9DC86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416" y="1507787"/>
            <a:ext cx="6080982" cy="49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75438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l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Al-Li-Fe instance</a:t>
            </a:r>
            <a:b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with 6 phases: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5800" y="289560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Ground truth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(known)</a:t>
            </a:r>
          </a:p>
        </p:txBody>
      </p:sp>
      <p:sp>
        <p:nvSpPr>
          <p:cNvPr id="124" name="Left Brace 123"/>
          <p:cNvSpPr/>
          <p:nvPr/>
        </p:nvSpPr>
        <p:spPr bwMode="auto">
          <a:xfrm>
            <a:off x="2514600" y="1905000"/>
            <a:ext cx="228600" cy="2590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3" name="Group 130"/>
          <p:cNvGrpSpPr/>
          <p:nvPr/>
        </p:nvGrpSpPr>
        <p:grpSpPr>
          <a:xfrm>
            <a:off x="-105377" y="4178300"/>
            <a:ext cx="2839047" cy="1338828"/>
            <a:chOff x="-95847" y="4013200"/>
            <a:chExt cx="2839047" cy="1338828"/>
          </a:xfrm>
        </p:grpSpPr>
        <p:sp>
          <p:nvSpPr>
            <p:cNvPr id="132" name="TextBox 131"/>
            <p:cNvSpPr txBox="1"/>
            <p:nvPr/>
          </p:nvSpPr>
          <p:spPr>
            <a:xfrm>
              <a:off x="-95847" y="4013200"/>
              <a:ext cx="263962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Previous work</a:t>
              </a:r>
            </a:p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ML Based approaches)</a:t>
              </a: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/>
              </a:r>
              <a:b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violates many</a:t>
              </a:r>
              <a:b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physical requirements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>
              <a:off x="2286000" y="4724400"/>
              <a:ext cx="457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775" y="3363014"/>
            <a:ext cx="6118225" cy="31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Rectangle 129"/>
          <p:cNvSpPr/>
          <p:nvPr/>
        </p:nvSpPr>
        <p:spPr bwMode="auto">
          <a:xfrm>
            <a:off x="2667000" y="5548312"/>
            <a:ext cx="6477000" cy="1309688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567568" y="5531783"/>
            <a:ext cx="8576432" cy="1198016"/>
            <a:chOff x="238453" y="5578813"/>
            <a:chExt cx="8676947" cy="1198016"/>
          </a:xfrm>
        </p:grpSpPr>
        <p:sp>
          <p:nvSpPr>
            <p:cNvPr id="127" name="TextBox 126"/>
            <p:cNvSpPr txBox="1"/>
            <p:nvPr/>
          </p:nvSpPr>
          <p:spPr>
            <a:xfrm>
              <a:off x="238453" y="5715000"/>
              <a:ext cx="2030160" cy="1061829"/>
            </a:xfrm>
            <a:prstGeom prst="rect">
              <a:avLst/>
            </a:prstGeom>
            <a:solidFill>
              <a:srgbClr val="7889FB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Our SMT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approach </a:t>
              </a:r>
              <a:r>
                <a:rPr lang="en-US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is much</a:t>
              </a:r>
              <a:br>
                <a:rPr lang="en-US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</a:br>
              <a:r>
                <a:rPr lang="en-US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more robust</a:t>
              </a:r>
            </a:p>
          </p:txBody>
        </p:sp>
        <p:cxnSp>
          <p:nvCxnSpPr>
            <p:cNvPr id="128" name="Straight Arrow Connector 127"/>
            <p:cNvCxnSpPr>
              <a:stCxn id="127" idx="3"/>
              <a:endCxn id="126" idx="1"/>
            </p:cNvCxnSpPr>
            <p:nvPr/>
          </p:nvCxnSpPr>
          <p:spPr bwMode="auto">
            <a:xfrm flipV="1">
              <a:off x="2268613" y="6104107"/>
              <a:ext cx="474588" cy="1418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2743200" y="5578813"/>
              <a:ext cx="6172200" cy="1050587"/>
            </a:xfrm>
            <a:prstGeom prst="rect">
              <a:avLst/>
            </a:prstGeom>
            <a:noFill/>
            <a:ln w="76200" algn="ctr">
              <a:solidFill>
                <a:srgbClr val="7889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 bwMode="auto">
          <a:xfrm>
            <a:off x="2667000" y="4508500"/>
            <a:ext cx="6477000" cy="9144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9" grpId="0" animBg="1"/>
      <p:bldP spid="12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UDiscoverIt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724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human </a:t>
            </a:r>
            <a:r>
              <a:rPr lang="en-US" dirty="0">
                <a:solidFill>
                  <a:srgbClr val="FF0000"/>
                </a:solidFill>
              </a:rPr>
              <a:t>input </a:t>
            </a:r>
            <a:r>
              <a:rPr lang="en-US" dirty="0" smtClean="0"/>
              <a:t>boost </a:t>
            </a:r>
            <a:r>
              <a:rPr lang="en-US" dirty="0"/>
              <a:t>the performance of combinatorial </a:t>
            </a:r>
            <a:r>
              <a:rPr lang="en-US" dirty="0" smtClean="0"/>
              <a:t>reasoning </a:t>
            </a:r>
            <a:r>
              <a:rPr lang="en-US" dirty="0"/>
              <a:t>and optimization </a:t>
            </a:r>
            <a:r>
              <a:rPr lang="en-US" dirty="0" smtClean="0"/>
              <a:t>methods (SMT)?</a:t>
            </a:r>
          </a:p>
          <a:p>
            <a:pPr lvl="1"/>
            <a:r>
              <a:rPr lang="en-US" dirty="0" smtClean="0"/>
              <a:t>Human input about potential grouping of diffraction peaks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collected on Amazon’s Mechanical Turk. (About </a:t>
            </a:r>
            <a:r>
              <a:rPr lang="en-US" dirty="0"/>
              <a:t>5</a:t>
            </a:r>
            <a:r>
              <a:rPr lang="en-US" dirty="0" smtClean="0"/>
              <a:t>00 patterns)</a:t>
            </a:r>
          </a:p>
          <a:p>
            <a:pPr marL="457200" lvl="1" indent="0">
              <a:buNone/>
            </a:pPr>
            <a:r>
              <a:rPr lang="en-US" dirty="0" smtClean="0"/>
              <a:t>Provides info on potential </a:t>
            </a:r>
            <a:r>
              <a:rPr lang="en-US" dirty="0"/>
              <a:t> </a:t>
            </a:r>
            <a:r>
              <a:rPr lang="en-US" dirty="0" smtClean="0"/>
              <a:t>so-called </a:t>
            </a:r>
            <a:r>
              <a:rPr lang="en-US" dirty="0" smtClean="0">
                <a:solidFill>
                  <a:srgbClr val="FF0000"/>
                </a:solidFill>
              </a:rPr>
              <a:t>backdoor variables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74D86-672B-48F6-8224-59810E59E89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4" descr="user-inpu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56000"/>
            <a:ext cx="9144000" cy="31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-no-cap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9144000" cy="30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74D86-672B-48F6-8224-59810E59E89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" y="4260850"/>
            <a:ext cx="8839200" cy="2667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00" y="4933603"/>
            <a:ext cx="9105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400" b="1" baseline="300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Human input  can dramatically speed up the performance of combinatorial optimization methods (identification of backdoor variables</a:t>
            </a:r>
            <a:r>
              <a:rPr lang="en-US" sz="2400" b="1" baseline="300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).</a:t>
            </a:r>
            <a:endParaRPr lang="en-US" sz="2400" b="1" baseline="30000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b="1" baseline="30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b="1" baseline="300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en-US" sz="2400" b="1" baseline="300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everages the complementary strength of </a:t>
            </a:r>
            <a:r>
              <a:rPr lang="en-US" sz="2400" b="1" baseline="30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human input</a:t>
            </a:r>
            <a:r>
              <a:rPr lang="en-US" sz="2400" b="1" baseline="300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, providing global insights into problem structure, and the </a:t>
            </a:r>
            <a:r>
              <a:rPr lang="en-US" sz="2400" b="1" baseline="300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power of combinatorial solvers </a:t>
            </a:r>
            <a:r>
              <a:rPr lang="en-US" sz="2400" b="1" baseline="300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to exploit complex constraints.</a:t>
            </a:r>
            <a:endParaRPr lang="en-US" sz="2400" b="1" baseline="30000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698" y="6260068"/>
            <a:ext cx="785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Human input identifies subsets of peaks that (quite likely) go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3725" y="152400"/>
            <a:ext cx="7559675" cy="609600"/>
          </a:xfrm>
        </p:spPr>
        <p:txBody>
          <a:bodyPr/>
          <a:lstStyle/>
          <a:p>
            <a:pPr algn="l"/>
            <a:r>
              <a:rPr lang="en-US" sz="2800" dirty="0" smtClean="0">
                <a:latin typeface="Times" pitchFamily="18" charset="0"/>
              </a:rPr>
              <a:t>Observation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762000"/>
            <a:ext cx="8458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representation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allows human input to be effective in discovering structure and setting backdoor variables in this domain.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Contrast with earlier work: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SAT encodings of planning problems. It was very difficult to give any semantic interpretation to the backdoor variables of the problem instances.  Synthetic planning formulas with log(n) size backdoors (provably).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6290846"/>
            <a:ext cx="360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(Hoffmann, Gomes, Selman AIPS-06)</a:t>
            </a:r>
            <a:endParaRPr lang="en-US" sz="1600" dirty="0"/>
          </a:p>
        </p:txBody>
      </p:sp>
      <p:pic>
        <p:nvPicPr>
          <p:cNvPr id="6" name="Picture 3" descr="map-n6-or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86200"/>
            <a:ext cx="3854931" cy="3124200"/>
          </a:xfrm>
          <a:noFill/>
        </p:spPr>
      </p:pic>
      <p:pic>
        <p:nvPicPr>
          <p:cNvPr id="7" name="Picture 4" descr="map-n6-14-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114800"/>
            <a:ext cx="2947521" cy="220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5867400"/>
            <a:ext cx="323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Setting 2 out of 392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59675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Conclusions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6200" y="1741706"/>
            <a:ext cx="8610600" cy="397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 have discussed how human insights can be combined with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reasoning and optimization methods for scientific discovery.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Finite Mathematics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--- Obtained first procedure for </a:t>
            </a:r>
            <a:r>
              <a:rPr lang="en-US" sz="2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Spatially Balanced Latin Square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construction.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Discovery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--- Boosted interpretation of X-ray </a:t>
            </a:r>
            <a:r>
              <a:rPr lang="en-US" sz="22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diffraction patterns with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crowdsourced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input.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33400" y="1219200"/>
            <a:ext cx="80772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endParaRPr lang="en-US" sz="22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Each result represents a clear new mathematical advance. But, unfortunately, approaches do not provide much insight into the underlying problem domain.</a:t>
            </a:r>
          </a:p>
          <a:p>
            <a:pPr algn="l">
              <a:spcBef>
                <a:spcPts val="600"/>
              </a:spcBef>
            </a:pPr>
            <a:endParaRPr lang="en-US" sz="22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For example, can we understand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certain complex objects (e.g. 1160 long +1/-1 sequence or coloring of sub-map) can be constructed directly using a human-understandable strategy?</a:t>
            </a:r>
          </a:p>
          <a:p>
            <a:pPr lvl="1" algn="l">
              <a:spcBef>
                <a:spcPts val="600"/>
              </a:spcBef>
            </a:pPr>
            <a:endParaRPr lang="en-US" sz="22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810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 Domain: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spcBef>
                <a:spcPct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Spatially-balanced Latin square (SBLS)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4800" y="1015345"/>
            <a:ext cx="85344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Definition:</a:t>
            </a:r>
          </a:p>
          <a:p>
            <a:pPr lvl="1" algn="l">
              <a:spcBef>
                <a:spcPts val="600"/>
              </a:spcBef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of order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is an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square grid in which:  </a:t>
            </a:r>
          </a:p>
          <a:p>
            <a:pPr lvl="1" algn="l">
              <a:spcBef>
                <a:spcPts val="600"/>
              </a:spcBef>
            </a:pPr>
            <a:endParaRPr lang="en-US" sz="2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79406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Each symbol appears exactly once in each row and column (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Latin square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structure; multiplication table of quasi-group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3962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order 6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104" y="4296768"/>
            <a:ext cx="1828800" cy="1822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Ronan\Desktop\SBLS_order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44606"/>
            <a:ext cx="5530850" cy="338609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1794065"/>
            <a:ext cx="7391400" cy="201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Each symbol appears exactly once in each row and column (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Latin square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structure; multiplication table of quasi-group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</a:rPr>
              <a:t>The average distance (column-wise) of a pair of symbols is the same for any pair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 pitchFamily="18" charset="0"/>
              </a:rPr>
              <a:t>(Balanced structure).</a:t>
            </a:r>
            <a:endParaRPr lang="en-US" sz="2000" b="1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lvl="0" algn="l" eaLnBrk="1" hangingPunct="1">
              <a:spcBef>
                <a:spcPts val="1200"/>
              </a:spcBef>
              <a:spcAft>
                <a:spcPts val="300"/>
              </a:spcAft>
              <a:buSzPts val="3600"/>
              <a:buFont typeface="Arial Black" pitchFamily="34" charset="0"/>
              <a:buChar char="■"/>
            </a:pPr>
            <a:endParaRPr lang="en-US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3810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Our </a:t>
            </a:r>
            <a:r>
              <a:rPr lang="en-US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Challenge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Domain: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spcBef>
                <a:spcPct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Spatially-Balanced Latin Square (SBLS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4800" y="1015345"/>
            <a:ext cx="8534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Definition:</a:t>
            </a:r>
          </a:p>
          <a:p>
            <a:pPr lvl="1" algn="l">
              <a:spcBef>
                <a:spcPts val="600"/>
              </a:spcBef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of order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is an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square grid in which: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962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order 6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104" y="4296768"/>
            <a:ext cx="1828800" cy="18228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0" y="6172200"/>
            <a:ext cx="3505200" cy="60960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Ronan\Desktop\SBLS_order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6775500" cy="4148098"/>
          </a:xfrm>
          <a:prstGeom prst="rect">
            <a:avLst/>
          </a:prstGeom>
          <a:noFill/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D7EC-8966-44D1-BAB9-53C5C36BA6B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Spatially-Balanced Latin Square (SBLS)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SBLS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order 6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0800000">
            <a:off x="7772400" y="4114800"/>
            <a:ext cx="1295400" cy="56083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105400"/>
            <a:ext cx="7124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 (avg. 2.33) for all pairs. Use in “experimental design.”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In Computational Sustainability: to limit use of fertilizers.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Designs used by farmers in New York State!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200400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576935"/>
            <a:ext cx="3558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5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41101</TotalTime>
  <Words>3568</Words>
  <Application>Microsoft Macintosh PowerPoint</Application>
  <PresentationFormat>On-screen Show (4:3)</PresentationFormat>
  <Paragraphs>591</Paragraphs>
  <Slides>58</Slides>
  <Notes>54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Black</vt:lpstr>
      <vt:lpstr>ＭＳ Ｐゴシック</vt:lpstr>
      <vt:lpstr>Symbol</vt:lpstr>
      <vt:lpstr>Times</vt:lpstr>
      <vt:lpstr>Times New Roman</vt:lpstr>
      <vt:lpstr>Wingdings</vt:lpstr>
      <vt:lpstr>Arial</vt:lpstr>
      <vt:lpstr>Blank Presentation</vt:lpstr>
      <vt:lpstr>11_Default Design</vt:lpstr>
      <vt:lpstr>1_Blank Presentation</vt:lpstr>
      <vt:lpstr>14_Default Design</vt:lpstr>
      <vt:lpstr>Bitmap Image</vt:lpstr>
      <vt:lpstr>Crowdsourcing Insights into Problem Structure for Scientific Discovery</vt:lpstr>
      <vt:lpstr>Motivation: Automated Scientific Discovery</vt:lpstr>
      <vt:lpstr>I Discovery in Finite Mathematics --- A Brief History</vt:lpstr>
      <vt:lpstr>Discoveries in Discrete Math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work: 50x50 in &lt;&lt; 1 ms</vt:lpstr>
      <vt:lpstr>PowerPoint Presentation</vt:lpstr>
      <vt:lpstr>Outline</vt:lpstr>
      <vt:lpstr>Outline</vt:lpstr>
      <vt:lpstr>Proposed Framework: Overview of Streamlined Combinatorial Search</vt:lpstr>
      <vt:lpstr>Overview of Streamlined Search</vt:lpstr>
      <vt:lpstr>Taking advantage of Human Insights</vt:lpstr>
      <vt:lpstr>Proposed Framework: Formal Description and Overview</vt:lpstr>
      <vt:lpstr>Overview Approach --- Mimics Alg Discovery</vt:lpstr>
      <vt:lpstr>Proposed Framework for Human-guided Streamlined Search  Overview on the SBLS problem</vt:lpstr>
      <vt:lpstr>Proposed Framework for Human-guided Streamlined Search  Overview on the SBLS problem</vt:lpstr>
      <vt:lpstr>Proposed Framework for Human-guided Streamlined Search  Overview on the SBLS problem</vt:lpstr>
      <vt:lpstr>Proposed Framework for Human-guided Streamlined Search  Overview on the SBLS problem</vt:lpstr>
      <vt:lpstr>PowerPoint Presentation</vt:lpstr>
      <vt:lpstr>Proposed Framework for Human-guided Streamlined Search  Overview on the SBLS problem</vt:lpstr>
      <vt:lpstr>Proposed Framework for Human-guided Streamlined Search  Overview on the SBLS problem</vt:lpstr>
      <vt:lpstr>GUI for Human-guided Streamlined Search</vt:lpstr>
      <vt:lpstr>GUI for Human-guided Streamlined Search</vt:lpstr>
      <vt:lpstr>GUI for Human-guided Streamlined Search</vt:lpstr>
      <vt:lpstr>GUI for Human-guided Streamlined Search</vt:lpstr>
      <vt:lpstr>GUI for Human-guided Streamlined Search</vt:lpstr>
      <vt:lpstr>Outline</vt:lpstr>
      <vt:lpstr>Application to the SBLS problem: Construction 1</vt:lpstr>
      <vt:lpstr>Application to the SBLS problem: Construction 1</vt:lpstr>
      <vt:lpstr>Application to the SBLS problem: Construction 1</vt:lpstr>
      <vt:lpstr>Application to the SBLS problem: Construction 1</vt:lpstr>
      <vt:lpstr>Application to the SBLS problem: Construction 1</vt:lpstr>
      <vt:lpstr>Application to the SBLS problem: Construction 2</vt:lpstr>
      <vt:lpstr>Observation I</vt:lpstr>
      <vt:lpstr>Observation II</vt:lpstr>
      <vt:lpstr>Example: the Weak Schur problem</vt:lpstr>
      <vt:lpstr>Application to the Weak Schur problem</vt:lpstr>
      <vt:lpstr>PowerPoint Presentation</vt:lpstr>
      <vt:lpstr>Application to the Weak Schur problem</vt:lpstr>
      <vt:lpstr>Summary</vt:lpstr>
      <vt:lpstr>PowerPoint Presentation</vt:lpstr>
      <vt:lpstr>PowerPoint Presentation</vt:lpstr>
      <vt:lpstr>Part II: Crowdsourcing for Backdoor Variables: Materials Discovery Domain  Briefly! </vt:lpstr>
      <vt:lpstr>Motivation</vt:lpstr>
      <vt:lpstr>Phase Map Identification Problem</vt:lpstr>
      <vt:lpstr>Complex Full Constraint Optimization Model</vt:lpstr>
      <vt:lpstr>PowerPoint Presentation</vt:lpstr>
      <vt:lpstr>SAT Modulo Theory (SMT) Approach: Experimental Validation </vt:lpstr>
      <vt:lpstr>UDiscoverIt:</vt:lpstr>
      <vt:lpstr>PowerPoint Presentation</vt:lpstr>
      <vt:lpstr>Observation</vt:lpstr>
      <vt:lpstr>Conclusions</vt:lpstr>
    </vt:vector>
  </TitlesOfParts>
  <Company>Cornell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Streamlined Search to Effective Constructive Procedures</dc:title>
  <dc:creator>Ronan Le Bras</dc:creator>
  <cp:lastModifiedBy>Bart Selman</cp:lastModifiedBy>
  <cp:revision>1738</cp:revision>
  <cp:lastPrinted>2007-07-22T18:23:54Z</cp:lastPrinted>
  <dcterms:created xsi:type="dcterms:W3CDTF">2005-11-14T06:00:09Z</dcterms:created>
  <dcterms:modified xsi:type="dcterms:W3CDTF">2018-02-14T20:10:44Z</dcterms:modified>
</cp:coreProperties>
</file>